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Fira Sans Medium"/>
      <p:regular r:id="rId48"/>
      <p:bold r:id="rId49"/>
      <p:italic r:id="rId50"/>
      <p:boldItalic r:id="rId51"/>
    </p:embeddedFont>
    <p:embeddedFont>
      <p:font typeface="DM Serif Display"/>
      <p:regular r:id="rId52"/>
      <p:italic r:id="rId53"/>
    </p:embeddedFont>
    <p:embeddedFont>
      <p:font typeface="Questrial"/>
      <p:regular r:id="rId54"/>
    </p:embeddedFont>
    <p:embeddedFont>
      <p:font typeface="Karla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enna P."/>
  <p:cmAuthor clrIdx="1" id="1" initials="" lastIdx="1" name="K Sing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FiraSansMedium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FiraSans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Medium-boldItalic.fntdata"/><Relationship Id="rId50" Type="http://schemas.openxmlformats.org/officeDocument/2006/relationships/font" Target="fonts/FiraSansMedium-italic.fntdata"/><Relationship Id="rId53" Type="http://schemas.openxmlformats.org/officeDocument/2006/relationships/font" Target="fonts/DMSerifDisplay-italic.fntdata"/><Relationship Id="rId52" Type="http://schemas.openxmlformats.org/officeDocument/2006/relationships/font" Target="fonts/DMSerifDisplay-regular.fntdata"/><Relationship Id="rId11" Type="http://schemas.openxmlformats.org/officeDocument/2006/relationships/slide" Target="slides/slide5.xml"/><Relationship Id="rId55" Type="http://schemas.openxmlformats.org/officeDocument/2006/relationships/font" Target="fonts/Karla-regular.fntdata"/><Relationship Id="rId10" Type="http://schemas.openxmlformats.org/officeDocument/2006/relationships/slide" Target="slides/slide4.xml"/><Relationship Id="rId54" Type="http://schemas.openxmlformats.org/officeDocument/2006/relationships/font" Target="fonts/Questrial-regular.fntdata"/><Relationship Id="rId13" Type="http://schemas.openxmlformats.org/officeDocument/2006/relationships/slide" Target="slides/slide7.xml"/><Relationship Id="rId57" Type="http://schemas.openxmlformats.org/officeDocument/2006/relationships/font" Target="fonts/Karla-italic.fntdata"/><Relationship Id="rId12" Type="http://schemas.openxmlformats.org/officeDocument/2006/relationships/slide" Target="slides/slide6.xml"/><Relationship Id="rId56" Type="http://schemas.openxmlformats.org/officeDocument/2006/relationships/font" Target="fonts/Karl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Karl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1-25T03:51:59.592">
    <p:pos x="6000" y="0"/>
    <p:text>BRO YOU CAN'T USE THE SAME GRAPHIC TWICE</p:text>
  </p:cm>
  <p:cm authorId="1" idx="1" dt="2023-01-25T03:51:59.592">
    <p:pos x="6000" y="0"/>
    <p:text>WHATDIODNAKDOFK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1861d045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1861d045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677fa0319_1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677fa0319_1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d1626a5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d1626a5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d1626a56a_1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d1626a56a_1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fdeb99e3b9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fdeb99e3b9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b0bd2ef4a_0_2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fb0bd2ef4a_0_2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d1626a56a_1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ed1626a56a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677fa0319_1_1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677fa0319_1_1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d1626a56a_1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d1626a56a_1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d1626a56a_1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d1626a56a_1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fb0bd2ef4a_0_3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fb0bd2ef4a_0_3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677fa03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677fa03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fdeb99e3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fdeb99e3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fdeb99e3b9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fdeb99e3b9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e677fa0319_1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e677fa0319_1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ed1626a56a_1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ed1626a56a_1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e677fa0319_1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e677fa0319_1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ecce77f3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ecce77f3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677fa0319_1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677fa0319_1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677fa0319_1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677fa0319_1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b0bd2ef4a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b0bd2ef4a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677fa0319_1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677fa0319_1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677fa0319_1_1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677fa0319_1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677fa0319_1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677fa0319_1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b0bd2ef4a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b0bd2ef4a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Title and Content">
  <p:cSld name="Black Title and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17088" y="435778"/>
            <a:ext cx="7909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17088" y="1314868"/>
            <a:ext cx="7909500" cy="29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42819A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42819A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42819A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048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42819A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Questrial"/>
              <a:buNone/>
            </a:pPr>
            <a:r>
              <a:rPr lang="en" sz="2800">
                <a:latin typeface="Questrial"/>
                <a:ea typeface="Questrial"/>
                <a:cs typeface="Questrial"/>
                <a:sym typeface="Questrial"/>
              </a:rPr>
              <a:t>From Sticks and Stones to</a:t>
            </a:r>
            <a:endParaRPr sz="2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Questrial"/>
              <a:buNone/>
            </a:pPr>
            <a:r>
              <a:rPr lang="en" sz="2800">
                <a:latin typeface="Questrial"/>
                <a:ea typeface="Questrial"/>
                <a:cs typeface="Questrial"/>
                <a:sym typeface="Questrial"/>
              </a:rPr>
              <a:t>A Functional Forensics Lab</a:t>
            </a:r>
            <a:endParaRPr sz="2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“K” Singh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Building Blocks</a:t>
            </a: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522175" y="2058163"/>
            <a:ext cx="1191300" cy="102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5203420" y="2665333"/>
            <a:ext cx="1191300" cy="102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2749257" y="2665333"/>
            <a:ext cx="1191300" cy="102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3976339" y="2058163"/>
            <a:ext cx="1191300" cy="102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6430502" y="2058163"/>
            <a:ext cx="1191300" cy="102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"/>
          <p:cNvSpPr txBox="1"/>
          <p:nvPr/>
        </p:nvSpPr>
        <p:spPr>
          <a:xfrm>
            <a:off x="1910375" y="3117144"/>
            <a:ext cx="4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3137463" y="2296813"/>
            <a:ext cx="4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364525" y="3117144"/>
            <a:ext cx="4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5591613" y="2280450"/>
            <a:ext cx="4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6818725" y="3117144"/>
            <a:ext cx="4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1017425" y="4187113"/>
            <a:ext cx="220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Low Humidity Air Con Systems</a:t>
            </a:r>
            <a:endParaRPr b="1"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Condensation is great on a drink, not in your workstation</a:t>
            </a:r>
            <a:endParaRPr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2244500" y="1010863"/>
            <a:ext cx="220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Electricity Demands Easily Satisfied</a:t>
            </a:r>
            <a:endParaRPr b="1"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On-Site Backups, UPS, and generators</a:t>
            </a:r>
            <a:endParaRPr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3471600" y="4187113"/>
            <a:ext cx="220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Fire Suppression Systems</a:t>
            </a:r>
            <a:endParaRPr b="1"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NOVEC 1230</a:t>
            </a:r>
            <a:endParaRPr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4779425" y="1010863"/>
            <a:ext cx="220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Anti-Static Measures</a:t>
            </a:r>
            <a:endParaRPr b="1"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Flooring, Wristbands, Grounded Straps</a:t>
            </a:r>
            <a:endParaRPr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5925750" y="4187113"/>
            <a:ext cx="220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Adequate Workspaces</a:t>
            </a:r>
            <a:endParaRPr b="1"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Room for a fridge is worth!</a:t>
            </a:r>
            <a:endParaRPr sz="1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74" name="Google Shape;374;p23"/>
          <p:cNvCxnSpPr/>
          <p:nvPr/>
        </p:nvCxnSpPr>
        <p:spPr>
          <a:xfrm>
            <a:off x="2113325" y="3478138"/>
            <a:ext cx="90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3"/>
          <p:cNvCxnSpPr>
            <a:stCxn id="370" idx="2"/>
          </p:cNvCxnSpPr>
          <p:nvPr/>
        </p:nvCxnSpPr>
        <p:spPr>
          <a:xfrm>
            <a:off x="3344900" y="1811263"/>
            <a:ext cx="4500" cy="4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3"/>
          <p:cNvCxnSpPr/>
          <p:nvPr/>
        </p:nvCxnSpPr>
        <p:spPr>
          <a:xfrm>
            <a:off x="4562988" y="3455838"/>
            <a:ext cx="90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3"/>
          <p:cNvCxnSpPr/>
          <p:nvPr/>
        </p:nvCxnSpPr>
        <p:spPr>
          <a:xfrm>
            <a:off x="7026138" y="3455838"/>
            <a:ext cx="90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3"/>
          <p:cNvCxnSpPr/>
          <p:nvPr/>
        </p:nvCxnSpPr>
        <p:spPr>
          <a:xfrm>
            <a:off x="5794563" y="1657363"/>
            <a:ext cx="90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79" name="Google Shape;379;p23"/>
          <p:cNvPicPr preferRelativeResize="0"/>
          <p:nvPr/>
        </p:nvPicPr>
        <p:blipFill rotWithShape="1">
          <a:blip r:embed="rId3">
            <a:alphaModFix/>
          </a:blip>
          <a:srcRect b="0" l="5684" r="7131" t="0"/>
          <a:stretch/>
        </p:blipFill>
        <p:spPr>
          <a:xfrm>
            <a:off x="4050975" y="2131450"/>
            <a:ext cx="1038600" cy="893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 rotWithShape="1">
          <a:blip r:embed="rId4">
            <a:alphaModFix/>
          </a:blip>
          <a:srcRect b="0" l="0" r="27818" t="0"/>
          <a:stretch/>
        </p:blipFill>
        <p:spPr>
          <a:xfrm>
            <a:off x="2825613" y="2746925"/>
            <a:ext cx="1038600" cy="866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5">
            <a:alphaModFix/>
          </a:blip>
          <a:srcRect b="0" l="6406" r="6424" t="0"/>
          <a:stretch/>
        </p:blipFill>
        <p:spPr>
          <a:xfrm>
            <a:off x="5279775" y="2733625"/>
            <a:ext cx="1038600" cy="8931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 rotWithShape="1">
          <a:blip r:embed="rId6">
            <a:alphaModFix/>
          </a:blip>
          <a:srcRect b="7910" l="0" r="0" t="0"/>
          <a:stretch/>
        </p:blipFill>
        <p:spPr>
          <a:xfrm>
            <a:off x="1647425" y="2134550"/>
            <a:ext cx="940800" cy="866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83" name="Google Shape;383;p23"/>
          <p:cNvPicPr preferRelativeResize="0"/>
          <p:nvPr/>
        </p:nvPicPr>
        <p:blipFill rotWithShape="1">
          <a:blip r:embed="rId7">
            <a:alphaModFix/>
          </a:blip>
          <a:srcRect b="3966" l="10135" r="9871" t="29036"/>
          <a:stretch/>
        </p:blipFill>
        <p:spPr>
          <a:xfrm>
            <a:off x="6508575" y="2131600"/>
            <a:ext cx="1038600" cy="8931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Systems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9" name="Google Shape;389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On-Site Security 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24/7 Guard Duty if possible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Camera Systems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467375" y="2833696"/>
            <a:ext cx="1765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There’s a Big Brother joke here but I can’t see it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Motion Detection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Not even cats can bypass this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6711900" y="1522775"/>
            <a:ext cx="1964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Door Sensors &amp; Locks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LockPickingLawyer where you at?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Evidence Safes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Supersize this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6536675" y="3598875"/>
            <a:ext cx="2139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Cut-proof Walls &amp; Doors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Steel Mesh/Plates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6215019" y="2815052"/>
            <a:ext cx="496874" cy="82506"/>
          </a:xfrm>
          <a:custGeom>
            <a:rect b="b" l="l" r="r" t="t"/>
            <a:pathLst>
              <a:path extrusionOk="0" h="2377" w="14315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38"/>
                  <a:pt x="507" y="2376"/>
                  <a:pt x="1172" y="2376"/>
                </a:cubicBezTo>
                <a:cubicBezTo>
                  <a:pt x="1806" y="2376"/>
                  <a:pt x="2281" y="1901"/>
                  <a:pt x="2344" y="1268"/>
                </a:cubicBezTo>
                <a:lnTo>
                  <a:pt x="11971" y="1268"/>
                </a:lnTo>
                <a:cubicBezTo>
                  <a:pt x="12003" y="1901"/>
                  <a:pt x="12510" y="2376"/>
                  <a:pt x="13143" y="2376"/>
                </a:cubicBezTo>
                <a:cubicBezTo>
                  <a:pt x="13808" y="2376"/>
                  <a:pt x="14315" y="1838"/>
                  <a:pt x="14315" y="1173"/>
                </a:cubicBezTo>
                <a:cubicBezTo>
                  <a:pt x="14315" y="539"/>
                  <a:pt x="13808" y="1"/>
                  <a:pt x="13143" y="1"/>
                </a:cubicBezTo>
                <a:cubicBezTo>
                  <a:pt x="12541" y="1"/>
                  <a:pt x="12035" y="476"/>
                  <a:pt x="11971" y="1078"/>
                </a:cubicBezTo>
                <a:lnTo>
                  <a:pt x="8488" y="1046"/>
                </a:lnTo>
                <a:lnTo>
                  <a:pt x="2344" y="1046"/>
                </a:lnTo>
                <a:cubicBezTo>
                  <a:pt x="2281" y="444"/>
                  <a:pt x="1774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5617035" y="3857116"/>
            <a:ext cx="1094858" cy="82506"/>
          </a:xfrm>
          <a:custGeom>
            <a:rect b="b" l="l" r="r" t="t"/>
            <a:pathLst>
              <a:path extrusionOk="0" h="2377" w="31543">
                <a:moveTo>
                  <a:pt x="1172" y="1"/>
                </a:moveTo>
                <a:cubicBezTo>
                  <a:pt x="539" y="1"/>
                  <a:pt x="0" y="539"/>
                  <a:pt x="0" y="1204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99"/>
                </a:cubicBezTo>
                <a:lnTo>
                  <a:pt x="8614" y="1268"/>
                </a:lnTo>
                <a:lnTo>
                  <a:pt x="29199" y="1299"/>
                </a:lnTo>
                <a:cubicBezTo>
                  <a:pt x="29231" y="1901"/>
                  <a:pt x="29738" y="2376"/>
                  <a:pt x="30371" y="2376"/>
                </a:cubicBezTo>
                <a:cubicBezTo>
                  <a:pt x="31036" y="2376"/>
                  <a:pt x="31543" y="1838"/>
                  <a:pt x="31543" y="1204"/>
                </a:cubicBezTo>
                <a:cubicBezTo>
                  <a:pt x="31543" y="539"/>
                  <a:pt x="31036" y="1"/>
                  <a:pt x="30371" y="1"/>
                </a:cubicBezTo>
                <a:cubicBezTo>
                  <a:pt x="29769" y="1"/>
                  <a:pt x="29263" y="476"/>
                  <a:pt x="29199" y="1078"/>
                </a:cubicBezTo>
                <a:lnTo>
                  <a:pt x="8519" y="1046"/>
                </a:lnTo>
                <a:lnTo>
                  <a:pt x="2344" y="1046"/>
                </a:lnTo>
                <a:cubicBezTo>
                  <a:pt x="2281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5617035" y="1811482"/>
            <a:ext cx="1094858" cy="81360"/>
          </a:xfrm>
          <a:custGeom>
            <a:rect b="b" l="l" r="r" t="t"/>
            <a:pathLst>
              <a:path extrusionOk="0" h="2344" w="31543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36" y="2344"/>
                  <a:pt x="31543" y="1837"/>
                  <a:pt x="31543" y="1172"/>
                </a:cubicBezTo>
                <a:cubicBezTo>
                  <a:pt x="31543" y="507"/>
                  <a:pt x="31036" y="0"/>
                  <a:pt x="30371" y="0"/>
                </a:cubicBezTo>
                <a:cubicBezTo>
                  <a:pt x="29769" y="0"/>
                  <a:pt x="29263" y="475"/>
                  <a:pt x="29199" y="1045"/>
                </a:cubicBezTo>
                <a:lnTo>
                  <a:pt x="2344" y="1045"/>
                </a:lnTo>
                <a:cubicBezTo>
                  <a:pt x="2281" y="444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5617035" y="3857116"/>
            <a:ext cx="1094858" cy="82506"/>
          </a:xfrm>
          <a:custGeom>
            <a:rect b="b" l="l" r="r" t="t"/>
            <a:pathLst>
              <a:path extrusionOk="0" h="2377" w="31543">
                <a:moveTo>
                  <a:pt x="1172" y="1"/>
                </a:moveTo>
                <a:cubicBezTo>
                  <a:pt x="539" y="1"/>
                  <a:pt x="0" y="539"/>
                  <a:pt x="0" y="1204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99"/>
                </a:cubicBezTo>
                <a:lnTo>
                  <a:pt x="22929" y="1268"/>
                </a:lnTo>
                <a:lnTo>
                  <a:pt x="29199" y="1299"/>
                </a:lnTo>
                <a:cubicBezTo>
                  <a:pt x="29231" y="1901"/>
                  <a:pt x="29738" y="2376"/>
                  <a:pt x="30371" y="2376"/>
                </a:cubicBezTo>
                <a:cubicBezTo>
                  <a:pt x="31004" y="2376"/>
                  <a:pt x="31543" y="1838"/>
                  <a:pt x="31543" y="1204"/>
                </a:cubicBezTo>
                <a:cubicBezTo>
                  <a:pt x="31543" y="539"/>
                  <a:pt x="31004" y="1"/>
                  <a:pt x="30371" y="1"/>
                </a:cubicBezTo>
                <a:cubicBezTo>
                  <a:pt x="29769" y="1"/>
                  <a:pt x="29263" y="476"/>
                  <a:pt x="29199" y="1046"/>
                </a:cubicBezTo>
                <a:lnTo>
                  <a:pt x="23024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5617035" y="1811482"/>
            <a:ext cx="1094858" cy="81360"/>
          </a:xfrm>
          <a:custGeom>
            <a:rect b="b" l="l" r="r" t="t"/>
            <a:pathLst>
              <a:path extrusionOk="0" h="2344" w="31543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04" y="2344"/>
                  <a:pt x="31543" y="1837"/>
                  <a:pt x="31543" y="1172"/>
                </a:cubicBezTo>
                <a:cubicBezTo>
                  <a:pt x="31543" y="507"/>
                  <a:pt x="31004" y="0"/>
                  <a:pt x="30371" y="0"/>
                </a:cubicBezTo>
                <a:cubicBezTo>
                  <a:pt x="29769" y="0"/>
                  <a:pt x="29263" y="444"/>
                  <a:pt x="29199" y="1045"/>
                </a:cubicBezTo>
                <a:lnTo>
                  <a:pt x="2344" y="1045"/>
                </a:lnTo>
                <a:cubicBezTo>
                  <a:pt x="2312" y="475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2411670" y="2815052"/>
            <a:ext cx="497984" cy="82506"/>
          </a:xfrm>
          <a:custGeom>
            <a:rect b="b" l="l" r="r" t="t"/>
            <a:pathLst>
              <a:path extrusionOk="0" h="2377" w="14347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68"/>
                </a:cubicBezTo>
                <a:lnTo>
                  <a:pt x="11971" y="1268"/>
                </a:lnTo>
                <a:cubicBezTo>
                  <a:pt x="12035" y="1901"/>
                  <a:pt x="12541" y="2376"/>
                  <a:pt x="13143" y="2376"/>
                </a:cubicBezTo>
                <a:cubicBezTo>
                  <a:pt x="13808" y="2376"/>
                  <a:pt x="14346" y="1838"/>
                  <a:pt x="14346" y="1173"/>
                </a:cubicBezTo>
                <a:cubicBezTo>
                  <a:pt x="14346" y="539"/>
                  <a:pt x="13808" y="1"/>
                  <a:pt x="13143" y="1"/>
                </a:cubicBezTo>
                <a:cubicBezTo>
                  <a:pt x="12541" y="1"/>
                  <a:pt x="12035" y="444"/>
                  <a:pt x="11971" y="1046"/>
                </a:cubicBezTo>
                <a:lnTo>
                  <a:pt x="5828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2411670" y="3857116"/>
            <a:ext cx="1094858" cy="82506"/>
          </a:xfrm>
          <a:custGeom>
            <a:rect b="b" l="l" r="r" t="t"/>
            <a:pathLst>
              <a:path extrusionOk="0" h="2377" w="31543">
                <a:moveTo>
                  <a:pt x="1172" y="1"/>
                </a:moveTo>
                <a:cubicBezTo>
                  <a:pt x="539" y="1"/>
                  <a:pt x="0" y="539"/>
                  <a:pt x="0" y="1204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99"/>
                </a:cubicBezTo>
                <a:lnTo>
                  <a:pt x="22929" y="1268"/>
                </a:lnTo>
                <a:lnTo>
                  <a:pt x="29199" y="1299"/>
                </a:lnTo>
                <a:cubicBezTo>
                  <a:pt x="29231" y="1901"/>
                  <a:pt x="29738" y="2376"/>
                  <a:pt x="30371" y="2376"/>
                </a:cubicBezTo>
                <a:cubicBezTo>
                  <a:pt x="31036" y="2376"/>
                  <a:pt x="31543" y="1838"/>
                  <a:pt x="31543" y="1204"/>
                </a:cubicBezTo>
                <a:cubicBezTo>
                  <a:pt x="31543" y="539"/>
                  <a:pt x="31004" y="1"/>
                  <a:pt x="30371" y="1"/>
                </a:cubicBezTo>
                <a:cubicBezTo>
                  <a:pt x="29769" y="1"/>
                  <a:pt x="29263" y="476"/>
                  <a:pt x="29199" y="1046"/>
                </a:cubicBezTo>
                <a:lnTo>
                  <a:pt x="23024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2411670" y="1811482"/>
            <a:ext cx="1094858" cy="81360"/>
          </a:xfrm>
          <a:custGeom>
            <a:rect b="b" l="l" r="r" t="t"/>
            <a:pathLst>
              <a:path extrusionOk="0" h="2344" w="31543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36" y="2344"/>
                  <a:pt x="31543" y="1837"/>
                  <a:pt x="31543" y="1172"/>
                </a:cubicBezTo>
                <a:cubicBezTo>
                  <a:pt x="31543" y="507"/>
                  <a:pt x="31004" y="0"/>
                  <a:pt x="30371" y="0"/>
                </a:cubicBezTo>
                <a:cubicBezTo>
                  <a:pt x="29769" y="0"/>
                  <a:pt x="29263" y="444"/>
                  <a:pt x="29199" y="1045"/>
                </a:cubicBezTo>
                <a:lnTo>
                  <a:pt x="2344" y="1045"/>
                </a:lnTo>
                <a:cubicBezTo>
                  <a:pt x="2312" y="475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4654110" y="1251957"/>
            <a:ext cx="1061883" cy="1225680"/>
          </a:xfrm>
          <a:custGeom>
            <a:rect b="b" l="l" r="r" t="t"/>
            <a:pathLst>
              <a:path extrusionOk="0" h="35312" w="30593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12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5191629" y="1604819"/>
            <a:ext cx="253973" cy="253938"/>
          </a:xfrm>
          <a:custGeom>
            <a:rect b="b" l="l" r="r" t="t"/>
            <a:pathLst>
              <a:path extrusionOk="0" h="7316" w="7317">
                <a:moveTo>
                  <a:pt x="0" y="0"/>
                </a:moveTo>
                <a:lnTo>
                  <a:pt x="0" y="7316"/>
                </a:lnTo>
                <a:lnTo>
                  <a:pt x="7316" y="7316"/>
                </a:lnTo>
                <a:lnTo>
                  <a:pt x="7316" y="6588"/>
                </a:lnTo>
                <a:cubicBezTo>
                  <a:pt x="7316" y="2946"/>
                  <a:pt x="4371" y="0"/>
                  <a:pt x="7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5216898" y="1629012"/>
            <a:ext cx="203401" cy="204477"/>
          </a:xfrm>
          <a:custGeom>
            <a:rect b="b" l="l" r="r" t="t"/>
            <a:pathLst>
              <a:path extrusionOk="0" h="5891" w="5860">
                <a:moveTo>
                  <a:pt x="1" y="0"/>
                </a:moveTo>
                <a:lnTo>
                  <a:pt x="1" y="5891"/>
                </a:lnTo>
                <a:lnTo>
                  <a:pt x="5860" y="5891"/>
                </a:lnTo>
                <a:cubicBezTo>
                  <a:pt x="5860" y="2629"/>
                  <a:pt x="3231" y="0"/>
                  <a:pt x="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4924501" y="1603708"/>
            <a:ext cx="521101" cy="522177"/>
          </a:xfrm>
          <a:custGeom>
            <a:rect b="b" l="l" r="r" t="t"/>
            <a:pathLst>
              <a:path extrusionOk="0" h="15044" w="15013">
                <a:moveTo>
                  <a:pt x="7506" y="1"/>
                </a:moveTo>
                <a:cubicBezTo>
                  <a:pt x="3358" y="1"/>
                  <a:pt x="1" y="3389"/>
                  <a:pt x="1" y="7506"/>
                </a:cubicBezTo>
                <a:cubicBezTo>
                  <a:pt x="1" y="11655"/>
                  <a:pt x="3358" y="15043"/>
                  <a:pt x="7506" y="15043"/>
                </a:cubicBezTo>
                <a:cubicBezTo>
                  <a:pt x="11655" y="15043"/>
                  <a:pt x="15012" y="11655"/>
                  <a:pt x="15012" y="7506"/>
                </a:cubicBezTo>
                <a:lnTo>
                  <a:pt x="15012" y="6810"/>
                </a:lnTo>
                <a:lnTo>
                  <a:pt x="8235" y="6810"/>
                </a:lnTo>
                <a:lnTo>
                  <a:pt x="8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4949804" y="1629012"/>
            <a:ext cx="470494" cy="471605"/>
          </a:xfrm>
          <a:custGeom>
            <a:rect b="b" l="l" r="r" t="t"/>
            <a:pathLst>
              <a:path extrusionOk="0" h="13587" w="13555">
                <a:moveTo>
                  <a:pt x="6777" y="0"/>
                </a:moveTo>
                <a:cubicBezTo>
                  <a:pt x="3041" y="0"/>
                  <a:pt x="0" y="3040"/>
                  <a:pt x="0" y="6809"/>
                </a:cubicBezTo>
                <a:cubicBezTo>
                  <a:pt x="0" y="10546"/>
                  <a:pt x="3041" y="13586"/>
                  <a:pt x="6777" y="13586"/>
                </a:cubicBezTo>
                <a:cubicBezTo>
                  <a:pt x="10514" y="13586"/>
                  <a:pt x="13555" y="10546"/>
                  <a:pt x="13555" y="6809"/>
                </a:cubicBezTo>
                <a:lnTo>
                  <a:pt x="6777" y="6809"/>
                </a:lnTo>
                <a:lnTo>
                  <a:pt x="677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5254257" y="2235774"/>
            <a:ext cx="1133316" cy="1308116"/>
          </a:xfrm>
          <a:custGeom>
            <a:rect b="b" l="l" r="r" t="t"/>
            <a:pathLst>
              <a:path extrusionOk="0" h="37687" w="32651">
                <a:moveTo>
                  <a:pt x="16310" y="1"/>
                </a:moveTo>
                <a:lnTo>
                  <a:pt x="0" y="9438"/>
                </a:lnTo>
                <a:lnTo>
                  <a:pt x="0" y="28281"/>
                </a:lnTo>
                <a:lnTo>
                  <a:pt x="16310" y="37687"/>
                </a:lnTo>
                <a:lnTo>
                  <a:pt x="32651" y="28281"/>
                </a:lnTo>
                <a:lnTo>
                  <a:pt x="32651" y="9438"/>
                </a:lnTo>
                <a:lnTo>
                  <a:pt x="1631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4618914" y="3236085"/>
            <a:ext cx="1132275" cy="1308116"/>
          </a:xfrm>
          <a:custGeom>
            <a:rect b="b" l="l" r="r" t="t"/>
            <a:pathLst>
              <a:path extrusionOk="0" h="37687" w="32621">
                <a:moveTo>
                  <a:pt x="16310" y="0"/>
                </a:moveTo>
                <a:lnTo>
                  <a:pt x="1" y="9437"/>
                </a:lnTo>
                <a:lnTo>
                  <a:pt x="1" y="28280"/>
                </a:lnTo>
                <a:lnTo>
                  <a:pt x="16310" y="37686"/>
                </a:lnTo>
                <a:lnTo>
                  <a:pt x="32620" y="28280"/>
                </a:lnTo>
                <a:lnTo>
                  <a:pt x="32620" y="9437"/>
                </a:lnTo>
                <a:lnTo>
                  <a:pt x="1631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4866258" y="3679054"/>
            <a:ext cx="426551" cy="373792"/>
          </a:xfrm>
          <a:custGeom>
            <a:rect b="b" l="l" r="r" t="t"/>
            <a:pathLst>
              <a:path extrusionOk="0" h="10769" w="12289">
                <a:moveTo>
                  <a:pt x="4212" y="1"/>
                </a:moveTo>
                <a:cubicBezTo>
                  <a:pt x="2312" y="1"/>
                  <a:pt x="760" y="1552"/>
                  <a:pt x="760" y="3484"/>
                </a:cubicBezTo>
                <a:lnTo>
                  <a:pt x="760" y="5448"/>
                </a:lnTo>
                <a:cubicBezTo>
                  <a:pt x="760" y="6018"/>
                  <a:pt x="887" y="6588"/>
                  <a:pt x="1172" y="7126"/>
                </a:cubicBezTo>
                <a:lnTo>
                  <a:pt x="0" y="10768"/>
                </a:lnTo>
                <a:lnTo>
                  <a:pt x="3674" y="8868"/>
                </a:lnTo>
                <a:cubicBezTo>
                  <a:pt x="3864" y="8900"/>
                  <a:pt x="4054" y="8931"/>
                  <a:pt x="4212" y="8931"/>
                </a:cubicBezTo>
                <a:lnTo>
                  <a:pt x="6556" y="8931"/>
                </a:lnTo>
                <a:lnTo>
                  <a:pt x="6176" y="7950"/>
                </a:lnTo>
                <a:cubicBezTo>
                  <a:pt x="6081" y="7728"/>
                  <a:pt x="6018" y="7443"/>
                  <a:pt x="6018" y="7189"/>
                </a:cubicBezTo>
                <a:lnTo>
                  <a:pt x="6018" y="5226"/>
                </a:lnTo>
                <a:cubicBezTo>
                  <a:pt x="6018" y="4054"/>
                  <a:pt x="6936" y="3136"/>
                  <a:pt x="8108" y="3136"/>
                </a:cubicBezTo>
                <a:lnTo>
                  <a:pt x="12288" y="3136"/>
                </a:lnTo>
                <a:lnTo>
                  <a:pt x="11908" y="2186"/>
                </a:lnTo>
                <a:cubicBezTo>
                  <a:pt x="11370" y="856"/>
                  <a:pt x="10103" y="1"/>
                  <a:pt x="8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5055323" y="3756006"/>
            <a:ext cx="448523" cy="346302"/>
          </a:xfrm>
          <a:custGeom>
            <a:rect b="b" l="l" r="r" t="t"/>
            <a:pathLst>
              <a:path extrusionOk="0" h="9977" w="12922">
                <a:moveTo>
                  <a:pt x="3484" y="0"/>
                </a:moveTo>
                <a:cubicBezTo>
                  <a:pt x="1552" y="0"/>
                  <a:pt x="1" y="1552"/>
                  <a:pt x="1" y="3484"/>
                </a:cubicBezTo>
                <a:lnTo>
                  <a:pt x="1" y="5447"/>
                </a:lnTo>
                <a:cubicBezTo>
                  <a:pt x="1" y="7348"/>
                  <a:pt x="1552" y="8931"/>
                  <a:pt x="3484" y="8931"/>
                </a:cubicBezTo>
                <a:lnTo>
                  <a:pt x="7918" y="8931"/>
                </a:lnTo>
                <a:cubicBezTo>
                  <a:pt x="8139" y="8931"/>
                  <a:pt x="8329" y="8899"/>
                  <a:pt x="8551" y="8868"/>
                </a:cubicBezTo>
                <a:lnTo>
                  <a:pt x="12921" y="9976"/>
                </a:lnTo>
                <a:lnTo>
                  <a:pt x="11021" y="6999"/>
                </a:lnTo>
                <a:cubicBezTo>
                  <a:pt x="11275" y="6524"/>
                  <a:pt x="11401" y="5986"/>
                  <a:pt x="11401" y="5447"/>
                </a:cubicBezTo>
                <a:lnTo>
                  <a:pt x="11401" y="3484"/>
                </a:lnTo>
                <a:cubicBezTo>
                  <a:pt x="11401" y="1552"/>
                  <a:pt x="9850" y="0"/>
                  <a:pt x="7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3082198" y="2608424"/>
            <a:ext cx="539775" cy="540851"/>
          </a:xfrm>
          <a:custGeom>
            <a:rect b="b" l="l" r="r" t="t"/>
            <a:pathLst>
              <a:path extrusionOk="0" h="15582" w="15551">
                <a:moveTo>
                  <a:pt x="6556" y="0"/>
                </a:moveTo>
                <a:cubicBezTo>
                  <a:pt x="5954" y="0"/>
                  <a:pt x="5479" y="507"/>
                  <a:pt x="5479" y="1077"/>
                </a:cubicBezTo>
                <a:lnTo>
                  <a:pt x="5479" y="2249"/>
                </a:lnTo>
                <a:lnTo>
                  <a:pt x="4656" y="1425"/>
                </a:lnTo>
                <a:cubicBezTo>
                  <a:pt x="4434" y="1204"/>
                  <a:pt x="4181" y="1109"/>
                  <a:pt x="3896" y="1109"/>
                </a:cubicBezTo>
                <a:cubicBezTo>
                  <a:pt x="3611" y="1109"/>
                  <a:pt x="3326" y="1204"/>
                  <a:pt x="3136" y="1425"/>
                </a:cubicBezTo>
                <a:lnTo>
                  <a:pt x="1394" y="3167"/>
                </a:lnTo>
                <a:cubicBezTo>
                  <a:pt x="982" y="3579"/>
                  <a:pt x="982" y="4244"/>
                  <a:pt x="1394" y="4655"/>
                </a:cubicBezTo>
                <a:lnTo>
                  <a:pt x="2217" y="5479"/>
                </a:lnTo>
                <a:lnTo>
                  <a:pt x="1046" y="5479"/>
                </a:lnTo>
                <a:cubicBezTo>
                  <a:pt x="476" y="5479"/>
                  <a:pt x="1" y="5986"/>
                  <a:pt x="1" y="6556"/>
                </a:cubicBezTo>
                <a:lnTo>
                  <a:pt x="1" y="9026"/>
                </a:lnTo>
                <a:cubicBezTo>
                  <a:pt x="1" y="9596"/>
                  <a:pt x="476" y="10071"/>
                  <a:pt x="1046" y="10071"/>
                </a:cubicBezTo>
                <a:lnTo>
                  <a:pt x="2217" y="10071"/>
                </a:lnTo>
                <a:lnTo>
                  <a:pt x="1394" y="10926"/>
                </a:lnTo>
                <a:cubicBezTo>
                  <a:pt x="982" y="11338"/>
                  <a:pt x="982" y="12003"/>
                  <a:pt x="1394" y="12414"/>
                </a:cubicBezTo>
                <a:lnTo>
                  <a:pt x="3136" y="14156"/>
                </a:lnTo>
                <a:cubicBezTo>
                  <a:pt x="3326" y="14378"/>
                  <a:pt x="3611" y="14473"/>
                  <a:pt x="3896" y="14473"/>
                </a:cubicBezTo>
                <a:cubicBezTo>
                  <a:pt x="4181" y="14473"/>
                  <a:pt x="4434" y="14378"/>
                  <a:pt x="4656" y="14156"/>
                </a:cubicBezTo>
                <a:lnTo>
                  <a:pt x="5479" y="13333"/>
                </a:lnTo>
                <a:lnTo>
                  <a:pt x="5479" y="14504"/>
                </a:lnTo>
                <a:cubicBezTo>
                  <a:pt x="5479" y="15075"/>
                  <a:pt x="5954" y="15581"/>
                  <a:pt x="6556" y="15581"/>
                </a:cubicBezTo>
                <a:lnTo>
                  <a:pt x="8995" y="15581"/>
                </a:lnTo>
                <a:cubicBezTo>
                  <a:pt x="9596" y="15581"/>
                  <a:pt x="10071" y="15075"/>
                  <a:pt x="10071" y="14504"/>
                </a:cubicBezTo>
                <a:lnTo>
                  <a:pt x="10071" y="13333"/>
                </a:lnTo>
                <a:lnTo>
                  <a:pt x="10895" y="14156"/>
                </a:lnTo>
                <a:cubicBezTo>
                  <a:pt x="11116" y="14378"/>
                  <a:pt x="11370" y="14473"/>
                  <a:pt x="11655" y="14473"/>
                </a:cubicBezTo>
                <a:cubicBezTo>
                  <a:pt x="11940" y="14473"/>
                  <a:pt x="12225" y="14378"/>
                  <a:pt x="12415" y="14156"/>
                </a:cubicBezTo>
                <a:lnTo>
                  <a:pt x="14157" y="12414"/>
                </a:lnTo>
                <a:cubicBezTo>
                  <a:pt x="14568" y="12003"/>
                  <a:pt x="14568" y="11338"/>
                  <a:pt x="14157" y="10926"/>
                </a:cubicBezTo>
                <a:lnTo>
                  <a:pt x="13333" y="10102"/>
                </a:lnTo>
                <a:lnTo>
                  <a:pt x="14505" y="10102"/>
                </a:lnTo>
                <a:cubicBezTo>
                  <a:pt x="15075" y="10102"/>
                  <a:pt x="15550" y="9596"/>
                  <a:pt x="15550" y="9026"/>
                </a:cubicBezTo>
                <a:lnTo>
                  <a:pt x="15550" y="6556"/>
                </a:lnTo>
                <a:cubicBezTo>
                  <a:pt x="15550" y="5986"/>
                  <a:pt x="15075" y="5510"/>
                  <a:pt x="14505" y="5510"/>
                </a:cubicBezTo>
                <a:lnTo>
                  <a:pt x="13333" y="5510"/>
                </a:lnTo>
                <a:lnTo>
                  <a:pt x="14157" y="4655"/>
                </a:lnTo>
                <a:cubicBezTo>
                  <a:pt x="14568" y="4275"/>
                  <a:pt x="14568" y="3579"/>
                  <a:pt x="14157" y="3167"/>
                </a:cubicBezTo>
                <a:lnTo>
                  <a:pt x="12415" y="1425"/>
                </a:lnTo>
                <a:cubicBezTo>
                  <a:pt x="12225" y="1235"/>
                  <a:pt x="11940" y="1109"/>
                  <a:pt x="11655" y="1109"/>
                </a:cubicBezTo>
                <a:cubicBezTo>
                  <a:pt x="11370" y="1109"/>
                  <a:pt x="11116" y="1235"/>
                  <a:pt x="10895" y="1425"/>
                </a:cubicBezTo>
                <a:lnTo>
                  <a:pt x="10071" y="2249"/>
                </a:lnTo>
                <a:lnTo>
                  <a:pt x="10071" y="1077"/>
                </a:lnTo>
                <a:cubicBezTo>
                  <a:pt x="10071" y="507"/>
                  <a:pt x="9596" y="0"/>
                  <a:pt x="8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4"/>
          <p:cNvSpPr/>
          <p:nvPr/>
        </p:nvSpPr>
        <p:spPr>
          <a:xfrm>
            <a:off x="3275672" y="2802973"/>
            <a:ext cx="152828" cy="151717"/>
          </a:xfrm>
          <a:custGeom>
            <a:rect b="b" l="l" r="r" t="t"/>
            <a:pathLst>
              <a:path extrusionOk="0" h="4371" w="4403">
                <a:moveTo>
                  <a:pt x="2217" y="634"/>
                </a:moveTo>
                <a:cubicBezTo>
                  <a:pt x="3072" y="634"/>
                  <a:pt x="3769" y="1331"/>
                  <a:pt x="3769" y="2186"/>
                </a:cubicBezTo>
                <a:cubicBezTo>
                  <a:pt x="3769" y="3041"/>
                  <a:pt x="3072" y="3769"/>
                  <a:pt x="2217" y="3769"/>
                </a:cubicBezTo>
                <a:cubicBezTo>
                  <a:pt x="1330" y="3769"/>
                  <a:pt x="634" y="3041"/>
                  <a:pt x="634" y="2186"/>
                </a:cubicBezTo>
                <a:cubicBezTo>
                  <a:pt x="634" y="1331"/>
                  <a:pt x="1330" y="634"/>
                  <a:pt x="2217" y="634"/>
                </a:cubicBezTo>
                <a:close/>
                <a:moveTo>
                  <a:pt x="2217" y="1"/>
                </a:moveTo>
                <a:cubicBezTo>
                  <a:pt x="982" y="1"/>
                  <a:pt x="0" y="982"/>
                  <a:pt x="0" y="2186"/>
                </a:cubicBezTo>
                <a:cubicBezTo>
                  <a:pt x="0" y="3389"/>
                  <a:pt x="982" y="4371"/>
                  <a:pt x="2217" y="4371"/>
                </a:cubicBezTo>
                <a:cubicBezTo>
                  <a:pt x="3421" y="4371"/>
                  <a:pt x="4402" y="3389"/>
                  <a:pt x="4402" y="2186"/>
                </a:cubicBezTo>
                <a:cubicBezTo>
                  <a:pt x="4402" y="982"/>
                  <a:pt x="3421" y="1"/>
                  <a:pt x="221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4"/>
          <p:cNvSpPr/>
          <p:nvPr/>
        </p:nvSpPr>
        <p:spPr>
          <a:xfrm>
            <a:off x="3325134" y="2852435"/>
            <a:ext cx="53905" cy="53905"/>
          </a:xfrm>
          <a:custGeom>
            <a:rect b="b" l="l" r="r" t="t"/>
            <a:pathLst>
              <a:path extrusionOk="0" h="1553" w="1553">
                <a:moveTo>
                  <a:pt x="792" y="222"/>
                </a:moveTo>
                <a:cubicBezTo>
                  <a:pt x="1077" y="222"/>
                  <a:pt x="1331" y="476"/>
                  <a:pt x="1331" y="761"/>
                </a:cubicBezTo>
                <a:cubicBezTo>
                  <a:pt x="1331" y="1077"/>
                  <a:pt x="1077" y="1331"/>
                  <a:pt x="792" y="1331"/>
                </a:cubicBezTo>
                <a:cubicBezTo>
                  <a:pt x="475" y="1331"/>
                  <a:pt x="222" y="1077"/>
                  <a:pt x="222" y="761"/>
                </a:cubicBezTo>
                <a:cubicBezTo>
                  <a:pt x="222" y="476"/>
                  <a:pt x="475" y="222"/>
                  <a:pt x="792" y="222"/>
                </a:cubicBezTo>
                <a:close/>
                <a:moveTo>
                  <a:pt x="792" y="1"/>
                </a:moveTo>
                <a:cubicBezTo>
                  <a:pt x="349" y="1"/>
                  <a:pt x="0" y="349"/>
                  <a:pt x="0" y="761"/>
                </a:cubicBezTo>
                <a:cubicBezTo>
                  <a:pt x="0" y="1204"/>
                  <a:pt x="349" y="1552"/>
                  <a:pt x="792" y="1552"/>
                </a:cubicBezTo>
                <a:cubicBezTo>
                  <a:pt x="1204" y="1552"/>
                  <a:pt x="1552" y="1204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/>
          <p:nvPr/>
        </p:nvSpPr>
        <p:spPr>
          <a:xfrm>
            <a:off x="3481583" y="1251957"/>
            <a:ext cx="1061883" cy="1225680"/>
          </a:xfrm>
          <a:custGeom>
            <a:rect b="b" l="l" r="r" t="t"/>
            <a:pathLst>
              <a:path extrusionOk="0" h="35312" w="30593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12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"/>
          <p:cNvSpPr/>
          <p:nvPr/>
        </p:nvSpPr>
        <p:spPr>
          <a:xfrm>
            <a:off x="3370187" y="3236085"/>
            <a:ext cx="1132240" cy="1308116"/>
          </a:xfrm>
          <a:custGeom>
            <a:rect b="b" l="l" r="r" t="t"/>
            <a:pathLst>
              <a:path extrusionOk="0" h="37687" w="32620">
                <a:moveTo>
                  <a:pt x="1" y="9437"/>
                </a:moveTo>
                <a:lnTo>
                  <a:pt x="1" y="28280"/>
                </a:lnTo>
                <a:lnTo>
                  <a:pt x="16310" y="37686"/>
                </a:lnTo>
                <a:lnTo>
                  <a:pt x="32620" y="28280"/>
                </a:lnTo>
                <a:lnTo>
                  <a:pt x="32620" y="9437"/>
                </a:lnTo>
                <a:lnTo>
                  <a:pt x="1631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"/>
          <p:cNvSpPr/>
          <p:nvPr/>
        </p:nvSpPr>
        <p:spPr>
          <a:xfrm>
            <a:off x="3624125" y="3683462"/>
            <a:ext cx="624398" cy="413327"/>
          </a:xfrm>
          <a:custGeom>
            <a:rect b="b" l="l" r="r" t="t"/>
            <a:pathLst>
              <a:path extrusionOk="0" h="11908" w="17989">
                <a:moveTo>
                  <a:pt x="3421" y="4276"/>
                </a:moveTo>
                <a:lnTo>
                  <a:pt x="4402" y="5986"/>
                </a:lnTo>
                <a:lnTo>
                  <a:pt x="2439" y="5986"/>
                </a:lnTo>
                <a:lnTo>
                  <a:pt x="3421" y="4276"/>
                </a:lnTo>
                <a:close/>
                <a:moveTo>
                  <a:pt x="14568" y="4276"/>
                </a:moveTo>
                <a:lnTo>
                  <a:pt x="15550" y="5986"/>
                </a:lnTo>
                <a:lnTo>
                  <a:pt x="13586" y="5986"/>
                </a:lnTo>
                <a:lnTo>
                  <a:pt x="14568" y="4276"/>
                </a:lnTo>
                <a:close/>
                <a:moveTo>
                  <a:pt x="13365" y="3041"/>
                </a:moveTo>
                <a:lnTo>
                  <a:pt x="11148" y="6872"/>
                </a:lnTo>
                <a:lnTo>
                  <a:pt x="11148" y="7062"/>
                </a:lnTo>
                <a:cubicBezTo>
                  <a:pt x="11211" y="8044"/>
                  <a:pt x="11718" y="8931"/>
                  <a:pt x="12446" y="9501"/>
                </a:cubicBezTo>
                <a:cubicBezTo>
                  <a:pt x="11940" y="9216"/>
                  <a:pt x="11275" y="9026"/>
                  <a:pt x="10515" y="8899"/>
                </a:cubicBezTo>
                <a:lnTo>
                  <a:pt x="10515" y="3864"/>
                </a:lnTo>
                <a:cubicBezTo>
                  <a:pt x="10926" y="3801"/>
                  <a:pt x="11243" y="3452"/>
                  <a:pt x="11306" y="3041"/>
                </a:cubicBezTo>
                <a:close/>
                <a:moveTo>
                  <a:pt x="7791" y="0"/>
                </a:moveTo>
                <a:cubicBezTo>
                  <a:pt x="7316" y="0"/>
                  <a:pt x="6904" y="380"/>
                  <a:pt x="6841" y="855"/>
                </a:cubicBezTo>
                <a:lnTo>
                  <a:pt x="3452" y="855"/>
                </a:lnTo>
                <a:cubicBezTo>
                  <a:pt x="2851" y="855"/>
                  <a:pt x="2376" y="1330"/>
                  <a:pt x="2376" y="1932"/>
                </a:cubicBezTo>
                <a:cubicBezTo>
                  <a:pt x="2376" y="2122"/>
                  <a:pt x="2439" y="2312"/>
                  <a:pt x="2502" y="2470"/>
                </a:cubicBezTo>
                <a:lnTo>
                  <a:pt x="0" y="6841"/>
                </a:lnTo>
                <a:lnTo>
                  <a:pt x="0" y="7062"/>
                </a:lnTo>
                <a:cubicBezTo>
                  <a:pt x="127" y="8836"/>
                  <a:pt x="1616" y="10261"/>
                  <a:pt x="3421" y="10261"/>
                </a:cubicBezTo>
                <a:cubicBezTo>
                  <a:pt x="5226" y="10261"/>
                  <a:pt x="6714" y="8836"/>
                  <a:pt x="6841" y="7062"/>
                </a:cubicBezTo>
                <a:lnTo>
                  <a:pt x="6841" y="6841"/>
                </a:lnTo>
                <a:lnTo>
                  <a:pt x="4624" y="3009"/>
                </a:lnTo>
                <a:lnTo>
                  <a:pt x="6841" y="3009"/>
                </a:lnTo>
                <a:cubicBezTo>
                  <a:pt x="6904" y="3452"/>
                  <a:pt x="7221" y="3769"/>
                  <a:pt x="7633" y="3864"/>
                </a:cubicBezTo>
                <a:lnTo>
                  <a:pt x="7633" y="8899"/>
                </a:lnTo>
                <a:cubicBezTo>
                  <a:pt x="5701" y="9216"/>
                  <a:pt x="4434" y="10134"/>
                  <a:pt x="4434" y="11243"/>
                </a:cubicBezTo>
                <a:lnTo>
                  <a:pt x="4434" y="11908"/>
                </a:lnTo>
                <a:lnTo>
                  <a:pt x="13713" y="11908"/>
                </a:lnTo>
                <a:lnTo>
                  <a:pt x="13713" y="11243"/>
                </a:lnTo>
                <a:cubicBezTo>
                  <a:pt x="13713" y="10704"/>
                  <a:pt x="13428" y="10229"/>
                  <a:pt x="12953" y="9849"/>
                </a:cubicBezTo>
                <a:lnTo>
                  <a:pt x="12953" y="9849"/>
                </a:lnTo>
                <a:cubicBezTo>
                  <a:pt x="13428" y="10103"/>
                  <a:pt x="13998" y="10261"/>
                  <a:pt x="14568" y="10261"/>
                </a:cubicBezTo>
                <a:cubicBezTo>
                  <a:pt x="16373" y="10261"/>
                  <a:pt x="17862" y="8836"/>
                  <a:pt x="17988" y="7062"/>
                </a:cubicBezTo>
                <a:lnTo>
                  <a:pt x="17988" y="6841"/>
                </a:lnTo>
                <a:lnTo>
                  <a:pt x="15550" y="2597"/>
                </a:lnTo>
                <a:cubicBezTo>
                  <a:pt x="15677" y="2407"/>
                  <a:pt x="15772" y="2185"/>
                  <a:pt x="15772" y="1932"/>
                </a:cubicBezTo>
                <a:cubicBezTo>
                  <a:pt x="15772" y="1330"/>
                  <a:pt x="15297" y="855"/>
                  <a:pt x="14695" y="855"/>
                </a:cubicBezTo>
                <a:lnTo>
                  <a:pt x="11306" y="855"/>
                </a:lnTo>
                <a:cubicBezTo>
                  <a:pt x="11243" y="380"/>
                  <a:pt x="10831" y="0"/>
                  <a:pt x="10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4"/>
          <p:cNvSpPr/>
          <p:nvPr/>
        </p:nvSpPr>
        <p:spPr>
          <a:xfrm>
            <a:off x="3801112" y="4013207"/>
            <a:ext cx="275944" cy="62721"/>
          </a:xfrm>
          <a:custGeom>
            <a:rect b="b" l="l" r="r" t="t"/>
            <a:pathLst>
              <a:path extrusionOk="0" h="1807" w="7950">
                <a:moveTo>
                  <a:pt x="3959" y="1"/>
                </a:moveTo>
                <a:cubicBezTo>
                  <a:pt x="1774" y="1"/>
                  <a:pt x="0" y="793"/>
                  <a:pt x="0" y="1806"/>
                </a:cubicBezTo>
                <a:lnTo>
                  <a:pt x="7949" y="1806"/>
                </a:lnTo>
                <a:cubicBezTo>
                  <a:pt x="7949" y="793"/>
                  <a:pt x="6176" y="1"/>
                  <a:pt x="395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>
            <a:off x="3911038" y="3779088"/>
            <a:ext cx="54981" cy="264941"/>
          </a:xfrm>
          <a:custGeom>
            <a:rect b="b" l="l" r="r" t="t"/>
            <a:pathLst>
              <a:path extrusionOk="0" h="7633" w="1584">
                <a:moveTo>
                  <a:pt x="0" y="0"/>
                </a:moveTo>
                <a:lnTo>
                  <a:pt x="0" y="7633"/>
                </a:lnTo>
                <a:lnTo>
                  <a:pt x="1583" y="7633"/>
                </a:lnTo>
                <a:lnTo>
                  <a:pt x="158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3729644" y="3738408"/>
            <a:ext cx="418846" cy="28636"/>
          </a:xfrm>
          <a:custGeom>
            <a:rect b="b" l="l" r="r" t="t"/>
            <a:pathLst>
              <a:path extrusionOk="0" h="825" w="12067">
                <a:moveTo>
                  <a:pt x="412" y="1"/>
                </a:moveTo>
                <a:cubicBezTo>
                  <a:pt x="191" y="1"/>
                  <a:pt x="1" y="191"/>
                  <a:pt x="1" y="412"/>
                </a:cubicBezTo>
                <a:cubicBezTo>
                  <a:pt x="1" y="634"/>
                  <a:pt x="191" y="824"/>
                  <a:pt x="412" y="824"/>
                </a:cubicBezTo>
                <a:lnTo>
                  <a:pt x="11655" y="824"/>
                </a:lnTo>
                <a:cubicBezTo>
                  <a:pt x="11877" y="824"/>
                  <a:pt x="12067" y="634"/>
                  <a:pt x="12067" y="412"/>
                </a:cubicBezTo>
                <a:cubicBezTo>
                  <a:pt x="12067" y="191"/>
                  <a:pt x="11877" y="1"/>
                  <a:pt x="1165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"/>
          <p:cNvSpPr/>
          <p:nvPr/>
        </p:nvSpPr>
        <p:spPr>
          <a:xfrm>
            <a:off x="4034120" y="3762601"/>
            <a:ext cx="191322" cy="256160"/>
          </a:xfrm>
          <a:custGeom>
            <a:rect b="b" l="l" r="r" t="t"/>
            <a:pathLst>
              <a:path extrusionOk="0" h="7380" w="5512">
                <a:moveTo>
                  <a:pt x="2756" y="729"/>
                </a:moveTo>
                <a:lnTo>
                  <a:pt x="4878" y="4434"/>
                </a:lnTo>
                <a:lnTo>
                  <a:pt x="634" y="4434"/>
                </a:lnTo>
                <a:lnTo>
                  <a:pt x="2756" y="729"/>
                </a:lnTo>
                <a:close/>
                <a:moveTo>
                  <a:pt x="2756" y="0"/>
                </a:moveTo>
                <a:lnTo>
                  <a:pt x="1363" y="2376"/>
                </a:lnTo>
                <a:lnTo>
                  <a:pt x="1" y="4782"/>
                </a:lnTo>
                <a:cubicBezTo>
                  <a:pt x="96" y="6239"/>
                  <a:pt x="1299" y="7379"/>
                  <a:pt x="2756" y="7379"/>
                </a:cubicBezTo>
                <a:cubicBezTo>
                  <a:pt x="4213" y="7379"/>
                  <a:pt x="5416" y="6239"/>
                  <a:pt x="5511" y="4782"/>
                </a:cubicBezTo>
                <a:lnTo>
                  <a:pt x="4150" y="2376"/>
                </a:lnTo>
                <a:lnTo>
                  <a:pt x="2756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3647208" y="3762601"/>
            <a:ext cx="191287" cy="256160"/>
          </a:xfrm>
          <a:custGeom>
            <a:rect b="b" l="l" r="r" t="t"/>
            <a:pathLst>
              <a:path extrusionOk="0" h="7380" w="5511">
                <a:moveTo>
                  <a:pt x="2756" y="729"/>
                </a:moveTo>
                <a:lnTo>
                  <a:pt x="4877" y="4434"/>
                </a:lnTo>
                <a:lnTo>
                  <a:pt x="634" y="4434"/>
                </a:lnTo>
                <a:lnTo>
                  <a:pt x="2756" y="729"/>
                </a:lnTo>
                <a:close/>
                <a:moveTo>
                  <a:pt x="2756" y="0"/>
                </a:moveTo>
                <a:lnTo>
                  <a:pt x="1362" y="2376"/>
                </a:lnTo>
                <a:lnTo>
                  <a:pt x="0" y="4782"/>
                </a:lnTo>
                <a:cubicBezTo>
                  <a:pt x="95" y="6239"/>
                  <a:pt x="1299" y="7379"/>
                  <a:pt x="2756" y="7379"/>
                </a:cubicBezTo>
                <a:cubicBezTo>
                  <a:pt x="4212" y="7379"/>
                  <a:pt x="5416" y="6239"/>
                  <a:pt x="5511" y="4782"/>
                </a:cubicBezTo>
                <a:lnTo>
                  <a:pt x="4117" y="2376"/>
                </a:lnTo>
                <a:lnTo>
                  <a:pt x="2756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4618914" y="1211277"/>
            <a:ext cx="1132275" cy="1307040"/>
          </a:xfrm>
          <a:custGeom>
            <a:rect b="b" l="l" r="r" t="t"/>
            <a:pathLst>
              <a:path extrusionOk="0" h="37656" w="32621">
                <a:moveTo>
                  <a:pt x="16310" y="1"/>
                </a:moveTo>
                <a:lnTo>
                  <a:pt x="1" y="9407"/>
                </a:lnTo>
                <a:lnTo>
                  <a:pt x="1" y="28250"/>
                </a:lnTo>
                <a:lnTo>
                  <a:pt x="16310" y="37655"/>
                </a:lnTo>
                <a:lnTo>
                  <a:pt x="32620" y="28250"/>
                </a:lnTo>
                <a:lnTo>
                  <a:pt x="32620" y="9407"/>
                </a:lnTo>
                <a:lnTo>
                  <a:pt x="1631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4"/>
          <p:cNvSpPr/>
          <p:nvPr/>
        </p:nvSpPr>
        <p:spPr>
          <a:xfrm>
            <a:off x="2894251" y="2222604"/>
            <a:ext cx="1062994" cy="1226756"/>
          </a:xfrm>
          <a:custGeom>
            <a:rect b="b" l="l" r="r" t="t"/>
            <a:pathLst>
              <a:path extrusionOk="0" h="35343" w="30625">
                <a:moveTo>
                  <a:pt x="15328" y="0"/>
                </a:moveTo>
                <a:lnTo>
                  <a:pt x="0" y="8836"/>
                </a:lnTo>
                <a:lnTo>
                  <a:pt x="0" y="26507"/>
                </a:lnTo>
                <a:lnTo>
                  <a:pt x="15328" y="35343"/>
                </a:lnTo>
                <a:lnTo>
                  <a:pt x="30624" y="26507"/>
                </a:lnTo>
                <a:lnTo>
                  <a:pt x="30624" y="8836"/>
                </a:lnTo>
                <a:lnTo>
                  <a:pt x="15328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62" y="2392212"/>
            <a:ext cx="901125" cy="901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4"/>
          <p:cNvSpPr/>
          <p:nvPr/>
        </p:nvSpPr>
        <p:spPr>
          <a:xfrm>
            <a:off x="3405383" y="3276730"/>
            <a:ext cx="1061883" cy="1226790"/>
          </a:xfrm>
          <a:custGeom>
            <a:rect b="b" l="l" r="r" t="t"/>
            <a:pathLst>
              <a:path extrusionOk="0" h="35344" w="30593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43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4654110" y="3276730"/>
            <a:ext cx="1061883" cy="1226790"/>
          </a:xfrm>
          <a:custGeom>
            <a:rect b="b" l="l" r="r" t="t"/>
            <a:pathLst>
              <a:path extrusionOk="0" h="35344" w="30593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43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950" y="1414238"/>
            <a:ext cx="901149" cy="9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750" y="3442313"/>
            <a:ext cx="901149" cy="9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001" y="1414250"/>
            <a:ext cx="901149" cy="90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4076" y="2501474"/>
            <a:ext cx="853676" cy="8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0750" y="3471538"/>
            <a:ext cx="853676" cy="8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Blockers</a:t>
            </a: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713225" y="2886525"/>
            <a:ext cx="3325875" cy="1623600"/>
            <a:chOff x="713225" y="2886525"/>
            <a:chExt cx="3325875" cy="1623600"/>
          </a:xfrm>
        </p:grpSpPr>
        <p:sp>
          <p:nvSpPr>
            <p:cNvPr id="445" name="Google Shape;445;p25"/>
            <p:cNvSpPr txBox="1"/>
            <p:nvPr/>
          </p:nvSpPr>
          <p:spPr>
            <a:xfrm>
              <a:off x="713225" y="3290025"/>
              <a:ext cx="3322200" cy="12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Widely used and considered the universal standard of WBs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Multiple variations and types available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Pricey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716900" y="2886525"/>
              <a:ext cx="3322200" cy="403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Tableau</a:t>
              </a:r>
              <a:endParaRPr sz="2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47" name="Google Shape;447;p25"/>
          <p:cNvGrpSpPr/>
          <p:nvPr/>
        </p:nvGrpSpPr>
        <p:grpSpPr>
          <a:xfrm>
            <a:off x="5101250" y="2886525"/>
            <a:ext cx="3322200" cy="1623600"/>
            <a:chOff x="5101250" y="2886525"/>
            <a:chExt cx="3322200" cy="1623600"/>
          </a:xfrm>
        </p:grpSpPr>
        <p:sp>
          <p:nvSpPr>
            <p:cNvPr id="448" name="Google Shape;448;p25"/>
            <p:cNvSpPr txBox="1"/>
            <p:nvPr/>
          </p:nvSpPr>
          <p:spPr>
            <a:xfrm>
              <a:off x="5101250" y="3290025"/>
              <a:ext cx="3322200" cy="12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Also available with multiple varieties 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Not as widely used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Much more affordable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estrial"/>
                <a:buChar char="●"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Flakier (in my experience)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5101250" y="2886525"/>
              <a:ext cx="3322200" cy="403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Wiebetech</a:t>
              </a:r>
              <a:endParaRPr sz="2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cxnSp>
        <p:nvCxnSpPr>
          <p:cNvPr id="450" name="Google Shape;450;p25"/>
          <p:cNvCxnSpPr>
            <a:stCxn id="451" idx="4"/>
            <a:endCxn id="446" idx="0"/>
          </p:cNvCxnSpPr>
          <p:nvPr/>
        </p:nvCxnSpPr>
        <p:spPr>
          <a:xfrm>
            <a:off x="2378000" y="2264925"/>
            <a:ext cx="0" cy="6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5"/>
          <p:cNvCxnSpPr>
            <a:stCxn id="453" idx="4"/>
            <a:endCxn id="449" idx="0"/>
          </p:cNvCxnSpPr>
          <p:nvPr/>
        </p:nvCxnSpPr>
        <p:spPr>
          <a:xfrm flipH="1">
            <a:off x="6762350" y="2264925"/>
            <a:ext cx="3900" cy="62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4" name="Google Shape;4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463" y="960724"/>
            <a:ext cx="1575074" cy="11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622" y="960725"/>
            <a:ext cx="1689467" cy="11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Workstations</a:t>
            </a: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4425239" y="1307908"/>
            <a:ext cx="3945942" cy="3361769"/>
            <a:chOff x="4192863" y="1002150"/>
            <a:chExt cx="3679200" cy="3139200"/>
          </a:xfrm>
        </p:grpSpPr>
        <p:sp>
          <p:nvSpPr>
            <p:cNvPr id="462" name="Google Shape;462;p26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 txBox="1"/>
            <p:nvPr/>
          </p:nvSpPr>
          <p:spPr>
            <a:xfrm>
              <a:off x="5495575" y="1667700"/>
              <a:ext cx="20214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All of this hardware accomplishes two things</a:t>
              </a:r>
              <a:endParaRPr b="1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64" name="Google Shape;464;p26"/>
            <p:cNvSpPr txBox="1"/>
            <p:nvPr/>
          </p:nvSpPr>
          <p:spPr>
            <a:xfrm>
              <a:off x="5495575" y="2349775"/>
              <a:ext cx="2021400" cy="11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An extremely reliable setup so there is as little as possible to no downtime for business.</a:t>
              </a:r>
              <a:endPara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And emptying your company’s coffers.</a:t>
              </a:r>
              <a:endParaRPr sz="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65" name="Google Shape;465;p26"/>
          <p:cNvGrpSpPr/>
          <p:nvPr/>
        </p:nvGrpSpPr>
        <p:grpSpPr>
          <a:xfrm>
            <a:off x="3377950" y="1307869"/>
            <a:ext cx="2085584" cy="1683082"/>
            <a:chOff x="3216519" y="1002150"/>
            <a:chExt cx="1944600" cy="1569600"/>
          </a:xfrm>
        </p:grpSpPr>
        <p:sp>
          <p:nvSpPr>
            <p:cNvPr id="466" name="Google Shape;466;p26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3461163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Stability and Tech Support</a:t>
              </a:r>
              <a:endPara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68" name="Google Shape;468;p26"/>
            <p:cNvSpPr txBox="1"/>
            <p:nvPr/>
          </p:nvSpPr>
          <p:spPr>
            <a:xfrm>
              <a:off x="3387614" y="1704617"/>
              <a:ext cx="16515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Systems can’t go down unexpectedly, be it from power loss or hardware failure, and if they do, you need help ASAP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1297481" y="1307869"/>
            <a:ext cx="2085584" cy="1683082"/>
            <a:chOff x="1271925" y="1002150"/>
            <a:chExt cx="1944600" cy="1569600"/>
          </a:xfrm>
        </p:grpSpPr>
        <p:sp>
          <p:nvSpPr>
            <p:cNvPr id="470" name="Google Shape;470;p26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Really Loud Boxes</a:t>
              </a:r>
              <a:endParaRPr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72" name="Google Shape;472;p26"/>
            <p:cNvSpPr txBox="1"/>
            <p:nvPr/>
          </p:nvSpPr>
          <p:spPr>
            <a:xfrm>
              <a:off x="1496688" y="1704611"/>
              <a:ext cx="14517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Forensic Workstations are simply powerful servers in desktop chassis with 5.25” bays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73" name="Google Shape;473;p26"/>
          <p:cNvGrpSpPr/>
          <p:nvPr/>
        </p:nvGrpSpPr>
        <p:grpSpPr>
          <a:xfrm>
            <a:off x="1297481" y="2987121"/>
            <a:ext cx="2085584" cy="1683082"/>
            <a:chOff x="1271925" y="2571750"/>
            <a:chExt cx="1944600" cy="1569600"/>
          </a:xfrm>
        </p:grpSpPr>
        <p:sp>
          <p:nvSpPr>
            <p:cNvPr id="474" name="Google Shape;474;p26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Tim Apple wants a Spot</a:t>
              </a:r>
              <a:endParaRPr b="1"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76" name="Google Shape;476;p26"/>
            <p:cNvSpPr txBox="1"/>
            <p:nvPr/>
          </p:nvSpPr>
          <p:spPr>
            <a:xfrm>
              <a:off x="1496688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MacOS System(s) for MacOS Specific Analysis</a:t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77" name="Google Shape;477;p26"/>
          <p:cNvGrpSpPr/>
          <p:nvPr/>
        </p:nvGrpSpPr>
        <p:grpSpPr>
          <a:xfrm>
            <a:off x="3377950" y="2987121"/>
            <a:ext cx="2085584" cy="1683082"/>
            <a:chOff x="3216519" y="2571750"/>
            <a:chExt cx="1944600" cy="1569600"/>
          </a:xfrm>
        </p:grpSpPr>
        <p:sp>
          <p:nvSpPr>
            <p:cNvPr id="478" name="Google Shape;478;p26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3461163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Imaging Stations</a:t>
              </a:r>
              <a:endPara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80" name="Google Shape;480;p26"/>
            <p:cNvSpPr txBox="1"/>
            <p:nvPr/>
          </p:nvSpPr>
          <p:spPr>
            <a:xfrm>
              <a:off x="3461163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Have all of the evidence coming in, and none of the space? Here’s a NOS Bottle for yau</a:t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81" name="Google Shape;481;p26"/>
          <p:cNvGrpSpPr/>
          <p:nvPr/>
        </p:nvGrpSpPr>
        <p:grpSpPr>
          <a:xfrm>
            <a:off x="3203105" y="2814045"/>
            <a:ext cx="358351" cy="358210"/>
            <a:chOff x="3157188" y="909150"/>
            <a:chExt cx="470400" cy="470400"/>
          </a:xfrm>
        </p:grpSpPr>
        <p:sp>
          <p:nvSpPr>
            <p:cNvPr id="482" name="Google Shape;482;p26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7"/>
          <p:cNvGrpSpPr/>
          <p:nvPr/>
        </p:nvGrpSpPr>
        <p:grpSpPr>
          <a:xfrm>
            <a:off x="2706010" y="977515"/>
            <a:ext cx="3973076" cy="3889935"/>
            <a:chOff x="2902488" y="902232"/>
            <a:chExt cx="3339000" cy="3339000"/>
          </a:xfrm>
        </p:grpSpPr>
        <p:sp>
          <p:nvSpPr>
            <p:cNvPr id="489" name="Google Shape;489;p27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7"/>
          <p:cNvGrpSpPr/>
          <p:nvPr/>
        </p:nvGrpSpPr>
        <p:grpSpPr>
          <a:xfrm>
            <a:off x="3612178" y="1864720"/>
            <a:ext cx="2160739" cy="2115524"/>
            <a:chOff x="3664038" y="1663782"/>
            <a:chExt cx="1815900" cy="1815900"/>
          </a:xfrm>
        </p:grpSpPr>
        <p:sp>
          <p:nvSpPr>
            <p:cNvPr id="492" name="Google Shape;492;p27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 Forensics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4" name="Google Shape;494;p27"/>
          <p:cNvGrpSpPr/>
          <p:nvPr/>
        </p:nvGrpSpPr>
        <p:grpSpPr>
          <a:xfrm>
            <a:off x="4061976" y="445795"/>
            <a:ext cx="1271527" cy="1244919"/>
            <a:chOff x="2859873" y="853971"/>
            <a:chExt cx="1068600" cy="1068600"/>
          </a:xfrm>
        </p:grpSpPr>
        <p:sp>
          <p:nvSpPr>
            <p:cNvPr id="495" name="Google Shape;495;p2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 txBox="1"/>
            <p:nvPr/>
          </p:nvSpPr>
          <p:spPr>
            <a:xfrm>
              <a:off x="2897383" y="1022192"/>
              <a:ext cx="966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Faraday Box/Bag to hold device constantly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2335012" y="3289423"/>
            <a:ext cx="1271532" cy="1244919"/>
            <a:chOff x="2859873" y="853971"/>
            <a:chExt cx="1068604" cy="1068600"/>
          </a:xfrm>
        </p:grpSpPr>
        <p:sp>
          <p:nvSpPr>
            <p:cNvPr id="498" name="Google Shape;498;p2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 txBox="1"/>
            <p:nvPr/>
          </p:nvSpPr>
          <p:spPr>
            <a:xfrm>
              <a:off x="2859877" y="1022188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JTAG/Chip-Off may be needed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500" name="Google Shape;500;p27"/>
          <p:cNvGrpSpPr/>
          <p:nvPr/>
        </p:nvGrpSpPr>
        <p:grpSpPr>
          <a:xfrm>
            <a:off x="5773038" y="3280456"/>
            <a:ext cx="1271527" cy="1244919"/>
            <a:chOff x="5214448" y="3234278"/>
            <a:chExt cx="1068600" cy="1068600"/>
          </a:xfrm>
        </p:grpSpPr>
        <p:sp>
          <p:nvSpPr>
            <p:cNvPr id="501" name="Google Shape;501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 txBox="1"/>
            <p:nvPr/>
          </p:nvSpPr>
          <p:spPr>
            <a:xfrm>
              <a:off x="5214456" y="3402515"/>
              <a:ext cx="1032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Seperate Box for Acquisition &amp; Analysis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/>
          <p:nvPr/>
        </p:nvSpPr>
        <p:spPr>
          <a:xfrm>
            <a:off x="2534417" y="2066186"/>
            <a:ext cx="1718710" cy="632600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8"/>
          <p:cNvSpPr/>
          <p:nvPr/>
        </p:nvSpPr>
        <p:spPr>
          <a:xfrm>
            <a:off x="4826685" y="2066186"/>
            <a:ext cx="1767357" cy="632600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2490936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3896943" y="2171783"/>
            <a:ext cx="567378" cy="527003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3853462" y="2649061"/>
            <a:ext cx="98372" cy="98404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6539118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8"/>
          <p:cNvSpPr/>
          <p:nvPr/>
        </p:nvSpPr>
        <p:spPr>
          <a:xfrm>
            <a:off x="5021641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516" name="Google Shape;516;p28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7919570" y="26490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1156108" y="1970920"/>
            <a:ext cx="2953865" cy="727866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519" name="Google Shape;519;p28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1112627" y="2649061"/>
            <a:ext cx="98404" cy="98404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678620" y="2171783"/>
            <a:ext cx="567411" cy="527003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5190062" y="2649061"/>
            <a:ext cx="99451" cy="98404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3733349" y="411455"/>
            <a:ext cx="1614127" cy="899992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3701245" y="1311414"/>
            <a:ext cx="1677289" cy="930788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26" name="Google Shape;526;p28"/>
          <p:cNvSpPr/>
          <p:nvPr/>
        </p:nvSpPr>
        <p:spPr>
          <a:xfrm>
            <a:off x="3831721" y="524048"/>
            <a:ext cx="1417416" cy="1574275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Infrastructure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527" name="Google Shape;527;p28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528" name="Google Shape;528;p28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200554" y="2962255"/>
              <a:ext cx="793120" cy="884757"/>
            </a:xfrm>
            <a:custGeom>
              <a:rect b="b" l="l" r="r" t="t"/>
              <a:pathLst>
                <a:path extrusionOk="0" h="27063" w="2426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532" name="Google Shape;532;p28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2149267" y="2962255"/>
              <a:ext cx="794166" cy="884724"/>
            </a:xfrm>
            <a:custGeom>
              <a:rect b="b" l="l" r="r" t="t"/>
              <a:pathLst>
                <a:path extrusionOk="0" h="27062" w="24292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536" name="Google Shape;536;p28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499369" y="2962255"/>
              <a:ext cx="794134" cy="884724"/>
            </a:xfrm>
            <a:custGeom>
              <a:rect b="b" l="l" r="r" t="t"/>
              <a:pathLst>
                <a:path extrusionOk="0" h="27062" w="24291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8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AD/DS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Can’t have anything without one of these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1" name="Google Shape;541;p28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DNS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2" name="Google Shape;542;p28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It’s always DNS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3" name="Google Shape;543;p28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Certificate Authority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4" name="Google Shape;544;p28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And you get a cert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5" name="Google Shape;545;p28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Archival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6" name="Google Shape;546;p28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Backups and Backups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7" name="Google Shape;547;p28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Failsafes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8" name="Google Shape;548;p28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Plans A-Z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9" name="Google Shape;549;p28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Your own SOC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0" name="Google Shape;550;p28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 really mean logging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1" name="Google Shape;551;p28"/>
          <p:cNvSpPr/>
          <p:nvPr/>
        </p:nvSpPr>
        <p:spPr>
          <a:xfrm>
            <a:off x="661209" y="2816806"/>
            <a:ext cx="1008466" cy="568424"/>
          </a:xfrm>
          <a:custGeom>
            <a:rect b="b" l="l" r="r" t="t"/>
            <a:pathLst>
              <a:path extrusionOk="0" h="17387" w="30847">
                <a:moveTo>
                  <a:pt x="15424" y="0"/>
                </a:moveTo>
                <a:cubicBezTo>
                  <a:pt x="14980" y="0"/>
                  <a:pt x="14537" y="95"/>
                  <a:pt x="14220" y="285"/>
                </a:cubicBezTo>
                <a:lnTo>
                  <a:pt x="1236" y="7791"/>
                </a:lnTo>
                <a:cubicBezTo>
                  <a:pt x="888" y="7981"/>
                  <a:pt x="603" y="8297"/>
                  <a:pt x="349" y="8678"/>
                </a:cubicBezTo>
                <a:cubicBezTo>
                  <a:pt x="128" y="9089"/>
                  <a:pt x="1" y="9501"/>
                  <a:pt x="1" y="9881"/>
                </a:cubicBezTo>
                <a:lnTo>
                  <a:pt x="1" y="17386"/>
                </a:lnTo>
                <a:lnTo>
                  <a:pt x="381" y="17386"/>
                </a:lnTo>
                <a:lnTo>
                  <a:pt x="381" y="9881"/>
                </a:lnTo>
                <a:cubicBezTo>
                  <a:pt x="381" y="9564"/>
                  <a:pt x="508" y="9216"/>
                  <a:pt x="698" y="8868"/>
                </a:cubicBezTo>
                <a:cubicBezTo>
                  <a:pt x="888" y="8551"/>
                  <a:pt x="1141" y="8266"/>
                  <a:pt x="1426" y="8139"/>
                </a:cubicBezTo>
                <a:lnTo>
                  <a:pt x="14410" y="602"/>
                </a:lnTo>
                <a:cubicBezTo>
                  <a:pt x="14695" y="475"/>
                  <a:pt x="15044" y="380"/>
                  <a:pt x="15424" y="380"/>
                </a:cubicBezTo>
                <a:cubicBezTo>
                  <a:pt x="15804" y="380"/>
                  <a:pt x="16184" y="475"/>
                  <a:pt x="16437" y="602"/>
                </a:cubicBezTo>
                <a:lnTo>
                  <a:pt x="29453" y="8139"/>
                </a:lnTo>
                <a:cubicBezTo>
                  <a:pt x="29706" y="8266"/>
                  <a:pt x="29960" y="8551"/>
                  <a:pt x="30150" y="8868"/>
                </a:cubicBezTo>
                <a:cubicBezTo>
                  <a:pt x="30372" y="9216"/>
                  <a:pt x="30467" y="9564"/>
                  <a:pt x="30467" y="9881"/>
                </a:cubicBezTo>
                <a:lnTo>
                  <a:pt x="30467" y="17386"/>
                </a:lnTo>
                <a:lnTo>
                  <a:pt x="30847" y="17386"/>
                </a:lnTo>
                <a:lnTo>
                  <a:pt x="30847" y="9881"/>
                </a:lnTo>
                <a:cubicBezTo>
                  <a:pt x="30847" y="9501"/>
                  <a:pt x="30720" y="9089"/>
                  <a:pt x="30498" y="8678"/>
                </a:cubicBezTo>
                <a:cubicBezTo>
                  <a:pt x="30277" y="8297"/>
                  <a:pt x="29960" y="7981"/>
                  <a:pt x="29643" y="7791"/>
                </a:cubicBezTo>
                <a:lnTo>
                  <a:pt x="16659" y="285"/>
                </a:lnTo>
                <a:cubicBezTo>
                  <a:pt x="16310" y="95"/>
                  <a:pt x="15899" y="0"/>
                  <a:pt x="154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8"/>
          <p:cNvSpPr/>
          <p:nvPr/>
        </p:nvSpPr>
        <p:spPr>
          <a:xfrm>
            <a:off x="630151" y="3385198"/>
            <a:ext cx="1071627" cy="600529"/>
          </a:xfrm>
          <a:custGeom>
            <a:rect b="b" l="l" r="r" t="t"/>
            <a:pathLst>
              <a:path extrusionOk="0" h="18369" w="32779">
                <a:moveTo>
                  <a:pt x="1" y="0"/>
                </a:moveTo>
                <a:lnTo>
                  <a:pt x="1" y="7506"/>
                </a:lnTo>
                <a:cubicBezTo>
                  <a:pt x="1" y="8044"/>
                  <a:pt x="159" y="8646"/>
                  <a:pt x="476" y="9184"/>
                </a:cubicBezTo>
                <a:cubicBezTo>
                  <a:pt x="793" y="9723"/>
                  <a:pt x="1204" y="10166"/>
                  <a:pt x="1679" y="10451"/>
                </a:cubicBezTo>
                <a:lnTo>
                  <a:pt x="14695" y="17957"/>
                </a:lnTo>
                <a:cubicBezTo>
                  <a:pt x="15170" y="18210"/>
                  <a:pt x="15772" y="18368"/>
                  <a:pt x="16374" y="18368"/>
                </a:cubicBezTo>
                <a:cubicBezTo>
                  <a:pt x="17007" y="18368"/>
                  <a:pt x="17609" y="18210"/>
                  <a:pt x="18084" y="17957"/>
                </a:cubicBezTo>
                <a:lnTo>
                  <a:pt x="31068" y="10451"/>
                </a:lnTo>
                <a:cubicBezTo>
                  <a:pt x="31543" y="10166"/>
                  <a:pt x="31987" y="9723"/>
                  <a:pt x="32272" y="9184"/>
                </a:cubicBezTo>
                <a:cubicBezTo>
                  <a:pt x="32588" y="8646"/>
                  <a:pt x="32778" y="8044"/>
                  <a:pt x="32778" y="7506"/>
                </a:cubicBezTo>
                <a:lnTo>
                  <a:pt x="32778" y="0"/>
                </a:lnTo>
                <a:lnTo>
                  <a:pt x="30435" y="0"/>
                </a:lnTo>
                <a:lnTo>
                  <a:pt x="30435" y="7506"/>
                </a:lnTo>
                <a:cubicBezTo>
                  <a:pt x="30435" y="7633"/>
                  <a:pt x="30403" y="7823"/>
                  <a:pt x="30276" y="8044"/>
                </a:cubicBezTo>
                <a:cubicBezTo>
                  <a:pt x="30150" y="8234"/>
                  <a:pt x="29991" y="8393"/>
                  <a:pt x="29928" y="8456"/>
                </a:cubicBezTo>
                <a:lnTo>
                  <a:pt x="16912" y="15930"/>
                </a:lnTo>
                <a:cubicBezTo>
                  <a:pt x="16817" y="15993"/>
                  <a:pt x="16627" y="16057"/>
                  <a:pt x="16374" y="16057"/>
                </a:cubicBezTo>
                <a:cubicBezTo>
                  <a:pt x="16120" y="16057"/>
                  <a:pt x="15930" y="15993"/>
                  <a:pt x="15835" y="15930"/>
                </a:cubicBezTo>
                <a:lnTo>
                  <a:pt x="2851" y="8456"/>
                </a:lnTo>
                <a:cubicBezTo>
                  <a:pt x="2756" y="8393"/>
                  <a:pt x="2598" y="8266"/>
                  <a:pt x="2471" y="8044"/>
                </a:cubicBezTo>
                <a:cubicBezTo>
                  <a:pt x="2344" y="7823"/>
                  <a:pt x="2313" y="7633"/>
                  <a:pt x="2313" y="7506"/>
                </a:cubicBezTo>
                <a:lnTo>
                  <a:pt x="231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8"/>
          <p:cNvSpPr/>
          <p:nvPr/>
        </p:nvSpPr>
        <p:spPr>
          <a:xfrm>
            <a:off x="1115732" y="3210228"/>
            <a:ext cx="271282" cy="272329"/>
          </a:xfrm>
          <a:custGeom>
            <a:rect b="b" l="l" r="r" t="t"/>
            <a:pathLst>
              <a:path extrusionOk="0" h="8330" w="8298">
                <a:moveTo>
                  <a:pt x="4149" y="412"/>
                </a:moveTo>
                <a:cubicBezTo>
                  <a:pt x="5163" y="412"/>
                  <a:pt x="6081" y="824"/>
                  <a:pt x="6809" y="1521"/>
                </a:cubicBezTo>
                <a:cubicBezTo>
                  <a:pt x="7506" y="2217"/>
                  <a:pt x="7918" y="3167"/>
                  <a:pt x="7918" y="4181"/>
                </a:cubicBezTo>
                <a:cubicBezTo>
                  <a:pt x="7918" y="5162"/>
                  <a:pt x="7506" y="6113"/>
                  <a:pt x="6809" y="6809"/>
                </a:cubicBezTo>
                <a:cubicBezTo>
                  <a:pt x="6113" y="7538"/>
                  <a:pt x="5163" y="7918"/>
                  <a:pt x="4149" y="7918"/>
                </a:cubicBezTo>
                <a:cubicBezTo>
                  <a:pt x="3168" y="7918"/>
                  <a:pt x="2217" y="7538"/>
                  <a:pt x="1521" y="6809"/>
                </a:cubicBezTo>
                <a:cubicBezTo>
                  <a:pt x="792" y="6113"/>
                  <a:pt x="412" y="5162"/>
                  <a:pt x="412" y="4181"/>
                </a:cubicBezTo>
                <a:cubicBezTo>
                  <a:pt x="412" y="3167"/>
                  <a:pt x="792" y="2249"/>
                  <a:pt x="1489" y="1521"/>
                </a:cubicBezTo>
                <a:cubicBezTo>
                  <a:pt x="2217" y="824"/>
                  <a:pt x="3168" y="412"/>
                  <a:pt x="4149" y="412"/>
                </a:cubicBezTo>
                <a:close/>
                <a:moveTo>
                  <a:pt x="4149" y="0"/>
                </a:moveTo>
                <a:cubicBezTo>
                  <a:pt x="3041" y="0"/>
                  <a:pt x="1996" y="444"/>
                  <a:pt x="1204" y="1236"/>
                </a:cubicBezTo>
                <a:cubicBezTo>
                  <a:pt x="444" y="2027"/>
                  <a:pt x="1" y="3072"/>
                  <a:pt x="1" y="4181"/>
                </a:cubicBezTo>
                <a:cubicBezTo>
                  <a:pt x="1" y="5289"/>
                  <a:pt x="444" y="6334"/>
                  <a:pt x="1204" y="7126"/>
                </a:cubicBezTo>
                <a:cubicBezTo>
                  <a:pt x="1996" y="7886"/>
                  <a:pt x="3041" y="8329"/>
                  <a:pt x="4149" y="8329"/>
                </a:cubicBezTo>
                <a:cubicBezTo>
                  <a:pt x="5258" y="8329"/>
                  <a:pt x="6303" y="7886"/>
                  <a:pt x="7094" y="7126"/>
                </a:cubicBezTo>
                <a:cubicBezTo>
                  <a:pt x="7886" y="6334"/>
                  <a:pt x="8298" y="5289"/>
                  <a:pt x="8298" y="4181"/>
                </a:cubicBezTo>
                <a:cubicBezTo>
                  <a:pt x="8298" y="3072"/>
                  <a:pt x="7886" y="2027"/>
                  <a:pt x="7094" y="1236"/>
                </a:cubicBezTo>
                <a:cubicBezTo>
                  <a:pt x="6303" y="444"/>
                  <a:pt x="5258" y="0"/>
                  <a:pt x="41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8"/>
          <p:cNvSpPr/>
          <p:nvPr/>
        </p:nvSpPr>
        <p:spPr>
          <a:xfrm>
            <a:off x="1145777" y="3250603"/>
            <a:ext cx="176016" cy="165686"/>
          </a:xfrm>
          <a:custGeom>
            <a:rect b="b" l="l" r="r" t="t"/>
            <a:pathLst>
              <a:path extrusionOk="0" h="5068" w="5384">
                <a:moveTo>
                  <a:pt x="3246" y="1"/>
                </a:moveTo>
                <a:cubicBezTo>
                  <a:pt x="2494" y="1"/>
                  <a:pt x="1742" y="286"/>
                  <a:pt x="1172" y="856"/>
                </a:cubicBezTo>
                <a:cubicBezTo>
                  <a:pt x="32" y="1996"/>
                  <a:pt x="0" y="3864"/>
                  <a:pt x="1140" y="5004"/>
                </a:cubicBezTo>
                <a:cubicBezTo>
                  <a:pt x="1172" y="5036"/>
                  <a:pt x="1235" y="5068"/>
                  <a:pt x="1298" y="5068"/>
                </a:cubicBezTo>
                <a:cubicBezTo>
                  <a:pt x="1425" y="5068"/>
                  <a:pt x="1520" y="4973"/>
                  <a:pt x="1520" y="4878"/>
                </a:cubicBezTo>
                <a:cubicBezTo>
                  <a:pt x="1520" y="4814"/>
                  <a:pt x="1488" y="4751"/>
                  <a:pt x="1457" y="4719"/>
                </a:cubicBezTo>
                <a:cubicBezTo>
                  <a:pt x="475" y="3737"/>
                  <a:pt x="443" y="2122"/>
                  <a:pt x="1457" y="1141"/>
                </a:cubicBezTo>
                <a:cubicBezTo>
                  <a:pt x="1948" y="650"/>
                  <a:pt x="2589" y="404"/>
                  <a:pt x="3230" y="404"/>
                </a:cubicBezTo>
                <a:cubicBezTo>
                  <a:pt x="3872" y="404"/>
                  <a:pt x="4513" y="650"/>
                  <a:pt x="5004" y="1141"/>
                </a:cubicBezTo>
                <a:cubicBezTo>
                  <a:pt x="5035" y="1172"/>
                  <a:pt x="5099" y="1204"/>
                  <a:pt x="5162" y="1204"/>
                </a:cubicBezTo>
                <a:cubicBezTo>
                  <a:pt x="5289" y="1204"/>
                  <a:pt x="5384" y="1109"/>
                  <a:pt x="5384" y="1014"/>
                </a:cubicBezTo>
                <a:cubicBezTo>
                  <a:pt x="5384" y="951"/>
                  <a:pt x="5352" y="887"/>
                  <a:pt x="5320" y="856"/>
                </a:cubicBezTo>
                <a:cubicBezTo>
                  <a:pt x="4750" y="286"/>
                  <a:pt x="3998" y="1"/>
                  <a:pt x="32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1219269" y="3469054"/>
            <a:ext cx="65254" cy="187426"/>
          </a:xfrm>
          <a:custGeom>
            <a:rect b="b" l="l" r="r" t="t"/>
            <a:pathLst>
              <a:path extrusionOk="0" h="5733" w="1996">
                <a:moveTo>
                  <a:pt x="444" y="1"/>
                </a:moveTo>
                <a:cubicBezTo>
                  <a:pt x="317" y="1"/>
                  <a:pt x="222" y="96"/>
                  <a:pt x="222" y="191"/>
                </a:cubicBezTo>
                <a:lnTo>
                  <a:pt x="32" y="4751"/>
                </a:lnTo>
                <a:cubicBezTo>
                  <a:pt x="1" y="5004"/>
                  <a:pt x="96" y="5258"/>
                  <a:pt x="286" y="5448"/>
                </a:cubicBezTo>
                <a:cubicBezTo>
                  <a:pt x="476" y="5638"/>
                  <a:pt x="729" y="5733"/>
                  <a:pt x="982" y="5733"/>
                </a:cubicBezTo>
                <a:cubicBezTo>
                  <a:pt x="1267" y="5733"/>
                  <a:pt x="1552" y="5606"/>
                  <a:pt x="1711" y="5416"/>
                </a:cubicBezTo>
                <a:cubicBezTo>
                  <a:pt x="1901" y="5226"/>
                  <a:pt x="1996" y="5004"/>
                  <a:pt x="1964" y="4751"/>
                </a:cubicBezTo>
                <a:lnTo>
                  <a:pt x="1742" y="191"/>
                </a:lnTo>
                <a:cubicBezTo>
                  <a:pt x="1742" y="96"/>
                  <a:pt x="1647" y="1"/>
                  <a:pt x="1521" y="1"/>
                </a:cubicBezTo>
                <a:cubicBezTo>
                  <a:pt x="1426" y="1"/>
                  <a:pt x="1331" y="96"/>
                  <a:pt x="1331" y="222"/>
                </a:cubicBezTo>
                <a:lnTo>
                  <a:pt x="1552" y="4783"/>
                </a:lnTo>
                <a:cubicBezTo>
                  <a:pt x="1552" y="4909"/>
                  <a:pt x="1521" y="5036"/>
                  <a:pt x="1426" y="5131"/>
                </a:cubicBezTo>
                <a:cubicBezTo>
                  <a:pt x="1324" y="5250"/>
                  <a:pt x="1149" y="5314"/>
                  <a:pt x="975" y="5314"/>
                </a:cubicBezTo>
                <a:cubicBezTo>
                  <a:pt x="824" y="5314"/>
                  <a:pt x="674" y="5266"/>
                  <a:pt x="571" y="5163"/>
                </a:cubicBezTo>
                <a:cubicBezTo>
                  <a:pt x="476" y="5036"/>
                  <a:pt x="412" y="4909"/>
                  <a:pt x="444" y="4783"/>
                </a:cubicBezTo>
                <a:lnTo>
                  <a:pt x="634" y="222"/>
                </a:lnTo>
                <a:cubicBezTo>
                  <a:pt x="634" y="96"/>
                  <a:pt x="571" y="1"/>
                  <a:pt x="4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1243070" y="3616072"/>
            <a:ext cx="16608" cy="15562"/>
          </a:xfrm>
          <a:custGeom>
            <a:rect b="b" l="l" r="r" t="t"/>
            <a:pathLst>
              <a:path extrusionOk="0" h="476" w="508">
                <a:moveTo>
                  <a:pt x="254" y="1"/>
                </a:moveTo>
                <a:cubicBezTo>
                  <a:pt x="128" y="1"/>
                  <a:pt x="1" y="96"/>
                  <a:pt x="1" y="254"/>
                </a:cubicBezTo>
                <a:cubicBezTo>
                  <a:pt x="1" y="381"/>
                  <a:pt x="128" y="476"/>
                  <a:pt x="254" y="476"/>
                </a:cubicBezTo>
                <a:cubicBezTo>
                  <a:pt x="413" y="476"/>
                  <a:pt x="508" y="381"/>
                  <a:pt x="508" y="254"/>
                </a:cubicBezTo>
                <a:cubicBezTo>
                  <a:pt x="508" y="96"/>
                  <a:pt x="381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8"/>
          <p:cNvSpPr/>
          <p:nvPr/>
        </p:nvSpPr>
        <p:spPr>
          <a:xfrm>
            <a:off x="943868" y="3146020"/>
            <a:ext cx="289917" cy="427651"/>
          </a:xfrm>
          <a:custGeom>
            <a:rect b="b" l="l" r="r" t="t"/>
            <a:pathLst>
              <a:path extrusionOk="0" h="13081" w="8868">
                <a:moveTo>
                  <a:pt x="4814" y="1933"/>
                </a:moveTo>
                <a:cubicBezTo>
                  <a:pt x="3357" y="1933"/>
                  <a:pt x="2186" y="3104"/>
                  <a:pt x="2186" y="4530"/>
                </a:cubicBezTo>
                <a:cubicBezTo>
                  <a:pt x="2186" y="5955"/>
                  <a:pt x="3357" y="7126"/>
                  <a:pt x="4814" y="7126"/>
                </a:cubicBezTo>
                <a:cubicBezTo>
                  <a:pt x="5068" y="7126"/>
                  <a:pt x="5321" y="7095"/>
                  <a:pt x="5574" y="7031"/>
                </a:cubicBezTo>
                <a:cubicBezTo>
                  <a:pt x="5701" y="7000"/>
                  <a:pt x="5764" y="6873"/>
                  <a:pt x="5701" y="6778"/>
                </a:cubicBezTo>
                <a:cubicBezTo>
                  <a:pt x="5675" y="6673"/>
                  <a:pt x="5605" y="6612"/>
                  <a:pt x="5510" y="6612"/>
                </a:cubicBezTo>
                <a:cubicBezTo>
                  <a:pt x="5490" y="6612"/>
                  <a:pt x="5469" y="6614"/>
                  <a:pt x="5448" y="6620"/>
                </a:cubicBezTo>
                <a:cubicBezTo>
                  <a:pt x="5258" y="6715"/>
                  <a:pt x="5036" y="6746"/>
                  <a:pt x="4814" y="6746"/>
                </a:cubicBezTo>
                <a:cubicBezTo>
                  <a:pt x="3579" y="6746"/>
                  <a:pt x="2597" y="5733"/>
                  <a:pt x="2597" y="4530"/>
                </a:cubicBezTo>
                <a:cubicBezTo>
                  <a:pt x="2597" y="3326"/>
                  <a:pt x="3579" y="2344"/>
                  <a:pt x="4814" y="2344"/>
                </a:cubicBezTo>
                <a:cubicBezTo>
                  <a:pt x="5543" y="2344"/>
                  <a:pt x="6208" y="2693"/>
                  <a:pt x="6619" y="3295"/>
                </a:cubicBezTo>
                <a:cubicBezTo>
                  <a:pt x="6660" y="3356"/>
                  <a:pt x="6728" y="3391"/>
                  <a:pt x="6796" y="3391"/>
                </a:cubicBezTo>
                <a:cubicBezTo>
                  <a:pt x="6833" y="3391"/>
                  <a:pt x="6871" y="3380"/>
                  <a:pt x="6904" y="3358"/>
                </a:cubicBezTo>
                <a:cubicBezTo>
                  <a:pt x="6999" y="3295"/>
                  <a:pt x="7031" y="3168"/>
                  <a:pt x="6968" y="3073"/>
                </a:cubicBezTo>
                <a:cubicBezTo>
                  <a:pt x="6493" y="2344"/>
                  <a:pt x="5669" y="1933"/>
                  <a:pt x="4814" y="1933"/>
                </a:cubicBezTo>
                <a:close/>
                <a:moveTo>
                  <a:pt x="4814" y="1"/>
                </a:moveTo>
                <a:cubicBezTo>
                  <a:pt x="2154" y="1"/>
                  <a:pt x="1" y="2154"/>
                  <a:pt x="1" y="4815"/>
                </a:cubicBezTo>
                <a:cubicBezTo>
                  <a:pt x="1" y="4846"/>
                  <a:pt x="1" y="4878"/>
                  <a:pt x="1" y="4878"/>
                </a:cubicBezTo>
                <a:cubicBezTo>
                  <a:pt x="32" y="8235"/>
                  <a:pt x="3611" y="12288"/>
                  <a:pt x="4688" y="13049"/>
                </a:cubicBezTo>
                <a:cubicBezTo>
                  <a:pt x="4719" y="13049"/>
                  <a:pt x="4783" y="13080"/>
                  <a:pt x="4814" y="13080"/>
                </a:cubicBezTo>
                <a:cubicBezTo>
                  <a:pt x="4846" y="13080"/>
                  <a:pt x="4878" y="13049"/>
                  <a:pt x="4909" y="13049"/>
                </a:cubicBezTo>
                <a:cubicBezTo>
                  <a:pt x="5448" y="12669"/>
                  <a:pt x="6683" y="11402"/>
                  <a:pt x="7759" y="9755"/>
                </a:cubicBezTo>
                <a:cubicBezTo>
                  <a:pt x="7823" y="9660"/>
                  <a:pt x="7791" y="9533"/>
                  <a:pt x="7696" y="9470"/>
                </a:cubicBezTo>
                <a:cubicBezTo>
                  <a:pt x="7662" y="9448"/>
                  <a:pt x="7625" y="9437"/>
                  <a:pt x="7587" y="9437"/>
                </a:cubicBezTo>
                <a:cubicBezTo>
                  <a:pt x="7519" y="9437"/>
                  <a:pt x="7452" y="9472"/>
                  <a:pt x="7411" y="9533"/>
                </a:cubicBezTo>
                <a:cubicBezTo>
                  <a:pt x="6461" y="10990"/>
                  <a:pt x="5353" y="12162"/>
                  <a:pt x="4814" y="12605"/>
                </a:cubicBezTo>
                <a:cubicBezTo>
                  <a:pt x="3737" y="11750"/>
                  <a:pt x="444" y="7982"/>
                  <a:pt x="412" y="4846"/>
                </a:cubicBezTo>
                <a:lnTo>
                  <a:pt x="412" y="4815"/>
                </a:lnTo>
                <a:cubicBezTo>
                  <a:pt x="412" y="2376"/>
                  <a:pt x="2376" y="413"/>
                  <a:pt x="4814" y="413"/>
                </a:cubicBezTo>
                <a:cubicBezTo>
                  <a:pt x="6271" y="413"/>
                  <a:pt x="7664" y="1141"/>
                  <a:pt x="8488" y="2376"/>
                </a:cubicBezTo>
                <a:cubicBezTo>
                  <a:pt x="8508" y="2437"/>
                  <a:pt x="8568" y="2472"/>
                  <a:pt x="8634" y="2472"/>
                </a:cubicBezTo>
                <a:cubicBezTo>
                  <a:pt x="8670" y="2472"/>
                  <a:pt x="8708" y="2462"/>
                  <a:pt x="8741" y="2439"/>
                </a:cubicBezTo>
                <a:cubicBezTo>
                  <a:pt x="8836" y="2376"/>
                  <a:pt x="8868" y="2249"/>
                  <a:pt x="8805" y="2154"/>
                </a:cubicBezTo>
                <a:cubicBezTo>
                  <a:pt x="7918" y="793"/>
                  <a:pt x="6429" y="1"/>
                  <a:pt x="48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8"/>
          <p:cNvSpPr/>
          <p:nvPr/>
        </p:nvSpPr>
        <p:spPr>
          <a:xfrm>
            <a:off x="768898" y="2958794"/>
            <a:ext cx="794134" cy="884953"/>
          </a:xfrm>
          <a:custGeom>
            <a:rect b="b" l="l" r="r" t="t"/>
            <a:pathLst>
              <a:path extrusionOk="0" h="27069" w="24291">
                <a:moveTo>
                  <a:pt x="12130" y="0"/>
                </a:moveTo>
                <a:cubicBezTo>
                  <a:pt x="11615" y="0"/>
                  <a:pt x="11100" y="111"/>
                  <a:pt x="10705" y="333"/>
                </a:cubicBezTo>
                <a:lnTo>
                  <a:pt x="1394" y="5716"/>
                </a:lnTo>
                <a:cubicBezTo>
                  <a:pt x="634" y="6160"/>
                  <a:pt x="0" y="7268"/>
                  <a:pt x="0" y="8186"/>
                </a:cubicBezTo>
                <a:lnTo>
                  <a:pt x="0" y="18922"/>
                </a:lnTo>
                <a:cubicBezTo>
                  <a:pt x="0" y="19366"/>
                  <a:pt x="159" y="19872"/>
                  <a:pt x="412" y="20316"/>
                </a:cubicBezTo>
                <a:cubicBezTo>
                  <a:pt x="666" y="20759"/>
                  <a:pt x="1014" y="21139"/>
                  <a:pt x="1394" y="21361"/>
                </a:cubicBezTo>
                <a:lnTo>
                  <a:pt x="10705" y="26744"/>
                </a:lnTo>
                <a:cubicBezTo>
                  <a:pt x="10800" y="26808"/>
                  <a:pt x="10926" y="26839"/>
                  <a:pt x="11021" y="26871"/>
                </a:cubicBezTo>
                <a:cubicBezTo>
                  <a:pt x="11148" y="26934"/>
                  <a:pt x="11275" y="26966"/>
                  <a:pt x="11370" y="26998"/>
                </a:cubicBezTo>
                <a:cubicBezTo>
                  <a:pt x="11607" y="27045"/>
                  <a:pt x="11868" y="27069"/>
                  <a:pt x="12130" y="27069"/>
                </a:cubicBezTo>
                <a:cubicBezTo>
                  <a:pt x="12391" y="27069"/>
                  <a:pt x="12652" y="27045"/>
                  <a:pt x="12890" y="26998"/>
                </a:cubicBezTo>
                <a:cubicBezTo>
                  <a:pt x="13080" y="26934"/>
                  <a:pt x="13238" y="26903"/>
                  <a:pt x="13396" y="26808"/>
                </a:cubicBezTo>
                <a:cubicBezTo>
                  <a:pt x="13428" y="26776"/>
                  <a:pt x="13491" y="26776"/>
                  <a:pt x="13555" y="26744"/>
                </a:cubicBezTo>
                <a:lnTo>
                  <a:pt x="22866" y="21361"/>
                </a:lnTo>
                <a:cubicBezTo>
                  <a:pt x="23246" y="21139"/>
                  <a:pt x="23594" y="20759"/>
                  <a:pt x="23847" y="20316"/>
                </a:cubicBezTo>
                <a:cubicBezTo>
                  <a:pt x="24132" y="19872"/>
                  <a:pt x="24291" y="19366"/>
                  <a:pt x="24291" y="18922"/>
                </a:cubicBezTo>
                <a:lnTo>
                  <a:pt x="24291" y="8186"/>
                </a:lnTo>
                <a:cubicBezTo>
                  <a:pt x="24291" y="7268"/>
                  <a:pt x="23626" y="6160"/>
                  <a:pt x="22866" y="5716"/>
                </a:cubicBezTo>
                <a:lnTo>
                  <a:pt x="13555" y="333"/>
                </a:lnTo>
                <a:cubicBezTo>
                  <a:pt x="13159" y="111"/>
                  <a:pt x="12644" y="0"/>
                  <a:pt x="1213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50" y="3037325"/>
            <a:ext cx="727800" cy="727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pic>
      <p:pic>
        <p:nvPicPr>
          <p:cNvPr id="560" name="Google Shape;5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925" y="3084959"/>
            <a:ext cx="632700" cy="6327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pic>
      <p:pic>
        <p:nvPicPr>
          <p:cNvPr id="561" name="Google Shape;5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694" y="3037363"/>
            <a:ext cx="727800" cy="727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pic>
      <p:grpSp>
        <p:nvGrpSpPr>
          <p:cNvPr id="562" name="Google Shape;562;p28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563" name="Google Shape;563;p28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849439" y="2962255"/>
              <a:ext cx="794166" cy="884201"/>
            </a:xfrm>
            <a:custGeom>
              <a:rect b="b" l="l" r="r" t="t"/>
              <a:pathLst>
                <a:path extrusionOk="0" h="27046" w="24292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28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567" name="Google Shape;567;p28"/>
            <p:cNvSpPr/>
            <p:nvPr/>
          </p:nvSpPr>
          <p:spPr>
            <a:xfrm>
              <a:off x="7442967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411910" y="2804383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550657" y="2962255"/>
              <a:ext cx="794134" cy="884201"/>
            </a:xfrm>
            <a:custGeom>
              <a:rect b="b" l="l" r="r" t="t"/>
              <a:pathLst>
                <a:path extrusionOk="0" h="27046" w="24291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0" name="Google Shape;5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600" y="3084912"/>
            <a:ext cx="632700" cy="6327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pic>
      <p:pic>
        <p:nvPicPr>
          <p:cNvPr id="571" name="Google Shape;5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938" y="3037364"/>
            <a:ext cx="727800" cy="727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pic>
      <p:pic>
        <p:nvPicPr>
          <p:cNvPr id="572" name="Google Shape;5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4361" y="3136224"/>
            <a:ext cx="567400" cy="56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Structure</a:t>
            </a:r>
            <a:endParaRPr/>
          </a:p>
        </p:txBody>
      </p:sp>
      <p:sp>
        <p:nvSpPr>
          <p:cNvPr id="578" name="Google Shape;578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Option of keeping all workstations air gapped from everything but WSUS and internal shares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Can keep workstations connected to the internet but behind all the firewalls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9" name="Google Shape;5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25" y="3009799"/>
            <a:ext cx="7828327" cy="19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</a:t>
            </a: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3757270" y="1460638"/>
            <a:ext cx="1629455" cy="3049318"/>
            <a:chOff x="3757270" y="1460638"/>
            <a:chExt cx="1629455" cy="3049318"/>
          </a:xfrm>
        </p:grpSpPr>
        <p:sp>
          <p:nvSpPr>
            <p:cNvPr id="586" name="Google Shape;586;p30"/>
            <p:cNvSpPr txBox="1"/>
            <p:nvPr/>
          </p:nvSpPr>
          <p:spPr>
            <a:xfrm>
              <a:off x="3757270" y="3080451"/>
              <a:ext cx="16293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87" name="Google Shape;587;p30"/>
            <p:cNvSpPr txBox="1"/>
            <p:nvPr/>
          </p:nvSpPr>
          <p:spPr>
            <a:xfrm>
              <a:off x="3757350" y="3080456"/>
              <a:ext cx="1629300" cy="14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Primarily for Federal Agencies and their Contractors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88" name="Google Shape;588;p30"/>
            <p:cNvSpPr txBox="1"/>
            <p:nvPr/>
          </p:nvSpPr>
          <p:spPr>
            <a:xfrm>
              <a:off x="3757425" y="1460638"/>
              <a:ext cx="16293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NIST 800-53</a:t>
              </a:r>
              <a:endParaRPr sz="2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589" name="Google Shape;589;p30"/>
          <p:cNvGrpSpPr/>
          <p:nvPr/>
        </p:nvGrpSpPr>
        <p:grpSpPr>
          <a:xfrm>
            <a:off x="6413127" y="1460638"/>
            <a:ext cx="1629318" cy="2420805"/>
            <a:chOff x="6413127" y="1460638"/>
            <a:chExt cx="1629318" cy="2420805"/>
          </a:xfrm>
        </p:grpSpPr>
        <p:sp>
          <p:nvSpPr>
            <p:cNvPr id="590" name="Google Shape;590;p30"/>
            <p:cNvSpPr txBox="1"/>
            <p:nvPr/>
          </p:nvSpPr>
          <p:spPr>
            <a:xfrm>
              <a:off x="6413127" y="3080451"/>
              <a:ext cx="16293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91" name="Google Shape;591;p30"/>
            <p:cNvSpPr txBox="1"/>
            <p:nvPr/>
          </p:nvSpPr>
          <p:spPr>
            <a:xfrm>
              <a:off x="6413130" y="3080443"/>
              <a:ext cx="16293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Aimed at Federal Agencies and Contractors handling Criminal Justice Information(CJI)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92" name="Google Shape;592;p30"/>
            <p:cNvSpPr txBox="1"/>
            <p:nvPr/>
          </p:nvSpPr>
          <p:spPr>
            <a:xfrm>
              <a:off x="6413145" y="1460638"/>
              <a:ext cx="16293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FBI CJIS</a:t>
              </a:r>
              <a:endParaRPr sz="2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cxnSp>
        <p:nvCxnSpPr>
          <p:cNvPr id="593" name="Google Shape;593;p30"/>
          <p:cNvCxnSpPr>
            <a:stCxn id="594" idx="3"/>
            <a:endCxn id="588" idx="1"/>
          </p:cNvCxnSpPr>
          <p:nvPr/>
        </p:nvCxnSpPr>
        <p:spPr>
          <a:xfrm>
            <a:off x="2730475" y="1677837"/>
            <a:ext cx="102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30"/>
          <p:cNvCxnSpPr>
            <a:stCxn id="588" idx="3"/>
            <a:endCxn id="592" idx="1"/>
          </p:cNvCxnSpPr>
          <p:nvPr/>
        </p:nvCxnSpPr>
        <p:spPr>
          <a:xfrm>
            <a:off x="5386725" y="1677838"/>
            <a:ext cx="1026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6" name="Google Shape;596;p30"/>
          <p:cNvGrpSpPr/>
          <p:nvPr/>
        </p:nvGrpSpPr>
        <p:grpSpPr>
          <a:xfrm>
            <a:off x="1101175" y="1460637"/>
            <a:ext cx="1629700" cy="2443280"/>
            <a:chOff x="1101175" y="1460637"/>
            <a:chExt cx="1629700" cy="2443280"/>
          </a:xfrm>
        </p:grpSpPr>
        <p:sp>
          <p:nvSpPr>
            <p:cNvPr id="594" name="Google Shape;594;p30"/>
            <p:cNvSpPr txBox="1"/>
            <p:nvPr/>
          </p:nvSpPr>
          <p:spPr>
            <a:xfrm>
              <a:off x="1101175" y="1460637"/>
              <a:ext cx="16293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ISO 27001</a:t>
              </a:r>
              <a:endParaRPr sz="2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97" name="Google Shape;597;p30"/>
            <p:cNvSpPr txBox="1"/>
            <p:nvPr/>
          </p:nvSpPr>
          <p:spPr>
            <a:xfrm>
              <a:off x="1101575" y="3102918"/>
              <a:ext cx="16293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And it’s ignored cousin ISO 17025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For any Organization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pic>
        <p:nvPicPr>
          <p:cNvPr id="598" name="Google Shape;5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222" y="2114700"/>
            <a:ext cx="1121592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176" y="2170038"/>
            <a:ext cx="1537650" cy="80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638" y="2058613"/>
            <a:ext cx="1026299" cy="10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Attestation and Accreditation</a:t>
            </a:r>
            <a:endParaRPr sz="2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1449847" y="1193369"/>
            <a:ext cx="619029" cy="2179081"/>
          </a:xfrm>
          <a:custGeom>
            <a:rect b="b" l="l" r="r" t="t"/>
            <a:pathLst>
              <a:path extrusionOk="0" h="65556" w="18623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1"/>
          <p:cNvSpPr/>
          <p:nvPr/>
        </p:nvSpPr>
        <p:spPr>
          <a:xfrm>
            <a:off x="3329934" y="1214410"/>
            <a:ext cx="563219" cy="2150661"/>
          </a:xfrm>
          <a:custGeom>
            <a:rect b="b" l="l" r="r" t="t"/>
            <a:pathLst>
              <a:path extrusionOk="0" h="64701" w="16944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1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ISO 27001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09" name="Google Shape;609;p31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granddaddy of them all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0" name="Google Shape;610;p31"/>
          <p:cNvSpPr txBox="1"/>
          <p:nvPr/>
        </p:nvSpPr>
        <p:spPr>
          <a:xfrm>
            <a:off x="2142175" y="1036350"/>
            <a:ext cx="1200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NIST 800-53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great-grand uncle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2" name="Google Shape;612;p31"/>
          <p:cNvSpPr txBox="1"/>
          <p:nvPr/>
        </p:nvSpPr>
        <p:spPr>
          <a:xfrm>
            <a:off x="5761625" y="1036350"/>
            <a:ext cx="1110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FEDRAMP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3" name="Google Shape;613;p31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Now the cloud gets its time to shine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4" name="Google Shape;614;p31"/>
          <p:cNvSpPr txBox="1"/>
          <p:nvPr/>
        </p:nvSpPr>
        <p:spPr>
          <a:xfrm>
            <a:off x="3893150" y="3215575"/>
            <a:ext cx="1200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FBI CJIS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5" name="Google Shape;615;p31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rozzers are watching ya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CMMC</a:t>
            </a:r>
            <a:endParaRPr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7" name="Google Shape;617;p31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Part two of the rozzers watching ya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8" name="Google Shape;618;p31"/>
          <p:cNvSpPr/>
          <p:nvPr/>
        </p:nvSpPr>
        <p:spPr>
          <a:xfrm>
            <a:off x="5093697" y="1200194"/>
            <a:ext cx="619029" cy="2179081"/>
          </a:xfrm>
          <a:custGeom>
            <a:rect b="b" l="l" r="r" t="t"/>
            <a:pathLst>
              <a:path extrusionOk="0" h="65556" w="18623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6872350" y="1205929"/>
            <a:ext cx="506416" cy="2146456"/>
          </a:xfrm>
          <a:custGeom>
            <a:rect b="b" l="l" r="r" t="t"/>
            <a:pathLst>
              <a:path extrusionOk="0" h="64701" w="15265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7" y="1935688"/>
            <a:ext cx="1121592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651" y="1991038"/>
            <a:ext cx="1537650" cy="80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275" y="1879613"/>
            <a:ext cx="1026299" cy="10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9850" y="1934598"/>
            <a:ext cx="1110600" cy="9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4750" y="1964525"/>
            <a:ext cx="1342225" cy="8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2"/>
          <p:cNvSpPr/>
          <p:nvPr/>
        </p:nvSpPr>
        <p:spPr>
          <a:xfrm>
            <a:off x="3133977" y="990474"/>
            <a:ext cx="3328200" cy="33330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32"/>
          <p:cNvGrpSpPr/>
          <p:nvPr/>
        </p:nvGrpSpPr>
        <p:grpSpPr>
          <a:xfrm>
            <a:off x="1302987" y="767789"/>
            <a:ext cx="2466330" cy="878716"/>
            <a:chOff x="1900218" y="996036"/>
            <a:chExt cx="1882407" cy="669600"/>
          </a:xfrm>
        </p:grpSpPr>
        <p:cxnSp>
          <p:nvCxnSpPr>
            <p:cNvPr id="631" name="Google Shape;631;p32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32" name="Google Shape;632;p32"/>
            <p:cNvSpPr txBox="1"/>
            <p:nvPr/>
          </p:nvSpPr>
          <p:spPr>
            <a:xfrm>
              <a:off x="1900218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Set up a routine for testing old and new gear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633" name="Google Shape;633;p32"/>
          <p:cNvGrpSpPr/>
          <p:nvPr/>
        </p:nvGrpSpPr>
        <p:grpSpPr>
          <a:xfrm>
            <a:off x="1008225" y="3679244"/>
            <a:ext cx="2759553" cy="1105985"/>
            <a:chOff x="1675243" y="3214625"/>
            <a:chExt cx="2106207" cy="842784"/>
          </a:xfrm>
        </p:grpSpPr>
        <p:cxnSp>
          <p:nvCxnSpPr>
            <p:cNvPr id="634" name="Google Shape;634;p32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35" name="Google Shape;635;p32"/>
            <p:cNvSpPr txBox="1"/>
            <p:nvPr/>
          </p:nvSpPr>
          <p:spPr>
            <a:xfrm>
              <a:off x="1675243" y="3387809"/>
              <a:ext cx="1720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Verify Automated Processes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636" name="Google Shape;636;p32"/>
          <p:cNvSpPr/>
          <p:nvPr/>
        </p:nvSpPr>
        <p:spPr>
          <a:xfrm flipH="1" rot="-1802464">
            <a:off x="3034271" y="887164"/>
            <a:ext cx="3527223" cy="3529620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>
            <a:off x="5814278" y="3679244"/>
            <a:ext cx="2546852" cy="935536"/>
            <a:chOff x="5343425" y="3214625"/>
            <a:chExt cx="1943865" cy="712898"/>
          </a:xfrm>
        </p:grpSpPr>
        <p:cxnSp>
          <p:nvCxnSpPr>
            <p:cNvPr id="638" name="Google Shape;638;p32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39" name="Google Shape;639;p32"/>
            <p:cNvSpPr txBox="1"/>
            <p:nvPr/>
          </p:nvSpPr>
          <p:spPr>
            <a:xfrm>
              <a:off x="5792090" y="3257923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Verify your Hardware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640" name="Google Shape;640;p32"/>
          <p:cNvGrpSpPr/>
          <p:nvPr/>
        </p:nvGrpSpPr>
        <p:grpSpPr>
          <a:xfrm>
            <a:off x="5816046" y="767789"/>
            <a:ext cx="2448734" cy="878716"/>
            <a:chOff x="5344775" y="996036"/>
            <a:chExt cx="1868977" cy="669600"/>
          </a:xfrm>
        </p:grpSpPr>
        <p:cxnSp>
          <p:nvCxnSpPr>
            <p:cNvPr id="641" name="Google Shape;641;p32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42" name="Google Shape;642;p32"/>
            <p:cNvSpPr txBox="1"/>
            <p:nvPr/>
          </p:nvSpPr>
          <p:spPr>
            <a:xfrm>
              <a:off x="5718552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Verify your Software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643" name="Google Shape;643;p32"/>
          <p:cNvSpPr txBox="1"/>
          <p:nvPr/>
        </p:nvSpPr>
        <p:spPr>
          <a:xfrm>
            <a:off x="3852383" y="2159348"/>
            <a:ext cx="1891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Trust but Verify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32"/>
          <p:cNvSpPr/>
          <p:nvPr/>
        </p:nvSpPr>
        <p:spPr>
          <a:xfrm rot="1802464">
            <a:off x="3031607" y="887164"/>
            <a:ext cx="3527223" cy="3529620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2"/>
          <p:cNvSpPr/>
          <p:nvPr/>
        </p:nvSpPr>
        <p:spPr>
          <a:xfrm rot="8998656">
            <a:off x="3023838" y="886546"/>
            <a:ext cx="3526212" cy="3528911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 flipH="1" rot="-8998656">
            <a:off x="3033995" y="887530"/>
            <a:ext cx="3526212" cy="3528911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2"/>
          <p:cNvSpPr/>
          <p:nvPr/>
        </p:nvSpPr>
        <p:spPr>
          <a:xfrm rot="8096936">
            <a:off x="2961927" y="2423382"/>
            <a:ext cx="476024" cy="476024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2"/>
          <p:cNvSpPr/>
          <p:nvPr/>
        </p:nvSpPr>
        <p:spPr>
          <a:xfrm rot="-2703064">
            <a:off x="6148838" y="2413983"/>
            <a:ext cx="476024" cy="476024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2"/>
          <p:cNvSpPr/>
          <p:nvPr/>
        </p:nvSpPr>
        <p:spPr>
          <a:xfrm rot="2703064">
            <a:off x="4554922" y="4005390"/>
            <a:ext cx="476024" cy="476024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2"/>
          <p:cNvSpPr/>
          <p:nvPr/>
        </p:nvSpPr>
        <p:spPr>
          <a:xfrm rot="-8096936">
            <a:off x="4555830" y="809294"/>
            <a:ext cx="476024" cy="476024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 rot="981316">
            <a:off x="7051259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 rot="-981316">
            <a:off x="5858674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 flipH="1" rot="981316">
            <a:off x="4652114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-981316">
            <a:off x="3459529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 flipH="1" rot="981316">
            <a:off x="2257769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5"/>
          <p:cNvGrpSpPr/>
          <p:nvPr/>
        </p:nvGrpSpPr>
        <p:grpSpPr>
          <a:xfrm>
            <a:off x="2519333" y="3060075"/>
            <a:ext cx="1997179" cy="1430091"/>
            <a:chOff x="2683803" y="2543425"/>
            <a:chExt cx="1712700" cy="1230715"/>
          </a:xfrm>
        </p:grpSpPr>
        <p:sp>
          <p:nvSpPr>
            <p:cNvPr id="150" name="Google Shape;150;p15"/>
            <p:cNvSpPr txBox="1"/>
            <p:nvPr/>
          </p:nvSpPr>
          <p:spPr>
            <a:xfrm>
              <a:off x="3191705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2018</a:t>
              </a:r>
              <a:endParaRPr b="1"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27280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Kaiser Permanente</a:t>
              </a:r>
              <a:br>
                <a:rPr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E-Discovery</a:t>
              </a:r>
              <a:br>
                <a:rPr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Forensics</a:t>
              </a:r>
              <a:endPara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4910304" y="3060075"/>
            <a:ext cx="1997179" cy="1430091"/>
            <a:chOff x="4734203" y="2543425"/>
            <a:chExt cx="1712700" cy="1230715"/>
          </a:xfrm>
        </p:grpSpPr>
        <p:sp>
          <p:nvSpPr>
            <p:cNvPr id="156" name="Google Shape;156;p15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5234191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2019</a:t>
              </a:r>
              <a:endParaRPr b="1"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WRCCDC</a:t>
              </a:r>
              <a:b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“Senior” Operations Team Member</a:t>
              </a:r>
              <a:b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Red Team Infrastructure</a:t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5"/>
          <p:cNvSpPr/>
          <p:nvPr/>
        </p:nvSpPr>
        <p:spPr>
          <a:xfrm rot="-981316">
            <a:off x="1065184" y="2989421"/>
            <a:ext cx="1301882" cy="67297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5"/>
          <p:cNvGrpSpPr/>
          <p:nvPr/>
        </p:nvGrpSpPr>
        <p:grpSpPr>
          <a:xfrm>
            <a:off x="1304315" y="1524078"/>
            <a:ext cx="1997179" cy="1448728"/>
            <a:chOff x="1641853" y="1221570"/>
            <a:chExt cx="1712700" cy="1246754"/>
          </a:xfrm>
        </p:grpSpPr>
        <p:sp>
          <p:nvSpPr>
            <p:cNvPr id="163" name="Google Shape;163;p15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2017</a:t>
              </a:r>
              <a:endParaRPr b="1"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Started to burn money on expensive audio and other hobbies</a:t>
              </a:r>
              <a:endPara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6093903" y="1524078"/>
            <a:ext cx="1997179" cy="1448728"/>
            <a:chOff x="5770307" y="1221570"/>
            <a:chExt cx="1712700" cy="1246754"/>
          </a:xfrm>
        </p:grpSpPr>
        <p:sp>
          <p:nvSpPr>
            <p:cNvPr id="169" name="Google Shape;169;p15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 txBox="1"/>
            <p:nvPr/>
          </p:nvSpPr>
          <p:spPr>
            <a:xfrm>
              <a:off x="6290844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2022</a:t>
              </a:r>
              <a:endParaRPr b="1"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5814557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CrowdStrike</a:t>
              </a:r>
              <a:b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Incident Response Consultant</a:t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3695228" y="1524078"/>
            <a:ext cx="1997179" cy="1448728"/>
            <a:chOff x="3692203" y="1221570"/>
            <a:chExt cx="1712700" cy="1246754"/>
          </a:xfrm>
        </p:grpSpPr>
        <p:sp>
          <p:nvSpPr>
            <p:cNvPr id="175" name="Google Shape;175;p15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4204633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2019</a:t>
              </a:r>
              <a:endParaRPr b="1"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373645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Cylance</a:t>
              </a:r>
              <a:b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Incident Response</a:t>
              </a:r>
              <a:b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" sz="900">
                  <a:solidFill>
                    <a:srgbClr val="5E5E5E"/>
                  </a:solidFill>
                  <a:latin typeface="Questrial"/>
                  <a:ea typeface="Questrial"/>
                  <a:cs typeface="Questrial"/>
                  <a:sym typeface="Questrial"/>
                </a:rPr>
                <a:t>Forensic Lab Manager</a:t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Staffing</a:t>
            </a:r>
            <a:endParaRPr/>
          </a:p>
        </p:txBody>
      </p:sp>
      <p:grpSp>
        <p:nvGrpSpPr>
          <p:cNvPr id="656" name="Google Shape;656;p33"/>
          <p:cNvGrpSpPr/>
          <p:nvPr/>
        </p:nvGrpSpPr>
        <p:grpSpPr>
          <a:xfrm flipH="1">
            <a:off x="5702275" y="2443980"/>
            <a:ext cx="2941829" cy="1047300"/>
            <a:chOff x="857520" y="1684225"/>
            <a:chExt cx="2941829" cy="1047300"/>
          </a:xfrm>
        </p:grpSpPr>
        <p:sp>
          <p:nvSpPr>
            <p:cNvPr id="657" name="Google Shape;657;p33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Imaging Officer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Images all incoming evidence and manages storage</a:t>
              </a:r>
              <a:endParaRPr b="1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658" name="Google Shape;658;p33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9" name="Google Shape;659;p33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Google Shape;661;p33"/>
          <p:cNvGrpSpPr/>
          <p:nvPr/>
        </p:nvGrpSpPr>
        <p:grpSpPr>
          <a:xfrm>
            <a:off x="611740" y="3137305"/>
            <a:ext cx="3319714" cy="1047300"/>
            <a:chOff x="857520" y="1684225"/>
            <a:chExt cx="3319714" cy="1047300"/>
          </a:xfrm>
        </p:grpSpPr>
        <p:sp>
          <p:nvSpPr>
            <p:cNvPr id="662" name="Google Shape;662;p33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Analyst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Lives their life in a sea of Encase, EnScripts, and coffee</a:t>
              </a:r>
              <a:endParaRPr b="1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663" name="Google Shape;663;p33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4" name="Google Shape;664;p33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6" name="Google Shape;666;p33"/>
          <p:cNvGrpSpPr/>
          <p:nvPr/>
        </p:nvGrpSpPr>
        <p:grpSpPr>
          <a:xfrm flipH="1">
            <a:off x="4913675" y="1249930"/>
            <a:ext cx="3730429" cy="1047300"/>
            <a:chOff x="857520" y="1684225"/>
            <a:chExt cx="3730429" cy="1047300"/>
          </a:xfrm>
        </p:grpSpPr>
        <p:sp>
          <p:nvSpPr>
            <p:cNvPr id="667" name="Google Shape;667;p33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Lab Manager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The Backbone and Bossperson of the lab. Keep them well fed</a:t>
              </a:r>
              <a:endParaRPr b="1"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668" name="Google Shape;668;p33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9" name="Google Shape;669;p33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1" name="Google Shape;671;p33"/>
          <p:cNvGrpSpPr/>
          <p:nvPr/>
        </p:nvGrpSpPr>
        <p:grpSpPr>
          <a:xfrm>
            <a:off x="2893623" y="1402950"/>
            <a:ext cx="3509166" cy="3251991"/>
            <a:chOff x="3217473" y="1225350"/>
            <a:chExt cx="3118150" cy="3159727"/>
          </a:xfrm>
        </p:grpSpPr>
        <p:sp>
          <p:nvSpPr>
            <p:cNvPr id="672" name="Google Shape;672;p33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73" name="Google Shape;673;p33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74" name="Google Shape;674;p33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75" name="Google Shape;675;p33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76" name="Google Shape;676;p33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677" name="Google Shape;677;p33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78" name="Google Shape;678;p33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679" name="Google Shape;679;p33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680" name="Google Shape;680;p33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</p:sp>
        <p:sp>
          <p:nvSpPr>
            <p:cNvPr id="681" name="Google Shape;681;p33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682" name="Google Shape;682;p33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  <p:sp>
          <p:nvSpPr>
            <p:cNvPr id="683" name="Google Shape;683;p33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684" name="Google Shape;684;p33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E65F0"/>
            </a:solidFill>
            <a:ln>
              <a:noFill/>
            </a:ln>
          </p:spPr>
        </p:sp>
        <p:sp>
          <p:nvSpPr>
            <p:cNvPr id="685" name="Google Shape;685;p33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</p:sp>
      </p:grpSp>
      <p:grpSp>
        <p:nvGrpSpPr>
          <p:cNvPr id="686" name="Google Shape;686;p33"/>
          <p:cNvGrpSpPr/>
          <p:nvPr/>
        </p:nvGrpSpPr>
        <p:grpSpPr>
          <a:xfrm>
            <a:off x="611740" y="1883195"/>
            <a:ext cx="3319714" cy="1047300"/>
            <a:chOff x="857520" y="1684225"/>
            <a:chExt cx="3319714" cy="1047300"/>
          </a:xfrm>
        </p:grpSpPr>
        <p:sp>
          <p:nvSpPr>
            <p:cNvPr id="687" name="Google Shape;687;p33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Triage Officer</a:t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Decides which cases will be accepted or declined, and in what order items will be looked at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688" name="Google Shape;688;p33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9" name="Google Shape;689;p33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New-Age Staffing</a:t>
            </a:r>
            <a:endParaRPr/>
          </a:p>
        </p:txBody>
      </p:sp>
      <p:sp>
        <p:nvSpPr>
          <p:cNvPr id="696" name="Google Shape;696;p34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Director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7" name="Google Shape;697;p34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Consulting Manager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8" name="Google Shape;698;p34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Lab Manager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9" name="Google Shape;699;p34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Dev(Sec)Ops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0" name="Google Shape;700;p34"/>
          <p:cNvSpPr/>
          <p:nvPr/>
        </p:nvSpPr>
        <p:spPr>
          <a:xfrm>
            <a:off x="28778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Imaging Officer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1" name="Google Shape;701;p34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Consultants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2" name="Google Shape;702;p34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Project Managers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703" name="Google Shape;703;p34"/>
          <p:cNvCxnSpPr>
            <a:stCxn id="696" idx="2"/>
            <a:endCxn id="697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34"/>
          <p:cNvCxnSpPr>
            <a:stCxn id="698" idx="0"/>
            <a:endCxn id="696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34"/>
          <p:cNvCxnSpPr>
            <a:stCxn id="698" idx="2"/>
            <a:endCxn id="700" idx="0"/>
          </p:cNvCxnSpPr>
          <p:nvPr/>
        </p:nvCxnSpPr>
        <p:spPr>
          <a:xfrm flipH="1" rot="-5400000">
            <a:off x="2995647" y="25991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34"/>
          <p:cNvCxnSpPr>
            <a:stCxn id="699" idx="0"/>
            <a:endCxn id="698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34"/>
          <p:cNvCxnSpPr>
            <a:stCxn id="697" idx="2"/>
            <a:endCxn id="702" idx="0"/>
          </p:cNvCxnSpPr>
          <p:nvPr/>
        </p:nvCxnSpPr>
        <p:spPr>
          <a:xfrm flipH="1" rot="-5400000">
            <a:off x="6536390" y="25989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4"/>
          <p:cNvCxnSpPr>
            <a:stCxn id="701" idx="0"/>
            <a:endCxn id="697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Archival &amp; Data Retention</a:t>
            </a:r>
            <a:endParaRPr/>
          </a:p>
        </p:txBody>
      </p:sp>
      <p:sp>
        <p:nvSpPr>
          <p:cNvPr id="714" name="Google Shape;714;p35"/>
          <p:cNvSpPr/>
          <p:nvPr/>
        </p:nvSpPr>
        <p:spPr>
          <a:xfrm rot="-2081266">
            <a:off x="3989620" y="2286189"/>
            <a:ext cx="1323660" cy="1321079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5"/>
          <p:cNvGrpSpPr/>
          <p:nvPr/>
        </p:nvGrpSpPr>
        <p:grpSpPr>
          <a:xfrm>
            <a:off x="2054837" y="1583068"/>
            <a:ext cx="2407147" cy="2190413"/>
            <a:chOff x="1978637" y="1202068"/>
            <a:chExt cx="2407147" cy="2190413"/>
          </a:xfrm>
        </p:grpSpPr>
        <p:sp>
          <p:nvSpPr>
            <p:cNvPr id="716" name="Google Shape;716;p35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will make me stop starting sentences with what?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9" name="Google Shape;719;p35"/>
          <p:cNvGrpSpPr/>
          <p:nvPr/>
        </p:nvGrpSpPr>
        <p:grpSpPr>
          <a:xfrm>
            <a:off x="2943312" y="2980927"/>
            <a:ext cx="2108006" cy="2437164"/>
            <a:chOff x="2867112" y="2599927"/>
            <a:chExt cx="2108006" cy="2437164"/>
          </a:xfrm>
        </p:grpSpPr>
        <p:sp>
          <p:nvSpPr>
            <p:cNvPr id="720" name="Google Shape;720;p35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does the budget say?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3" name="Google Shape;723;p35"/>
          <p:cNvGrpSpPr/>
          <p:nvPr/>
        </p:nvGrpSpPr>
        <p:grpSpPr>
          <a:xfrm>
            <a:off x="4413715" y="2845414"/>
            <a:ext cx="2424506" cy="2097542"/>
            <a:chOff x="4337515" y="2464414"/>
            <a:chExt cx="2424506" cy="2097542"/>
          </a:xfrm>
        </p:grpSpPr>
        <p:sp>
          <p:nvSpPr>
            <p:cNvPr id="724" name="Google Shape;724;p35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does the client want?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7" name="Google Shape;727;p35"/>
          <p:cNvGrpSpPr/>
          <p:nvPr/>
        </p:nvGrpSpPr>
        <p:grpSpPr>
          <a:xfrm>
            <a:off x="3339296" y="452333"/>
            <a:ext cx="2344104" cy="2370669"/>
            <a:chOff x="3263096" y="71333"/>
            <a:chExt cx="2344104" cy="2370669"/>
          </a:xfrm>
        </p:grpSpPr>
        <p:sp>
          <p:nvSpPr>
            <p:cNvPr id="728" name="Google Shape;728;p35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does the SOW Say?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1" name="Google Shape;731;p35"/>
          <p:cNvGrpSpPr/>
          <p:nvPr/>
        </p:nvGrpSpPr>
        <p:grpSpPr>
          <a:xfrm>
            <a:off x="4669507" y="1185376"/>
            <a:ext cx="2268741" cy="2444000"/>
            <a:chOff x="4593307" y="804376"/>
            <a:chExt cx="2268741" cy="2444000"/>
          </a:xfrm>
        </p:grpSpPr>
        <p:sp>
          <p:nvSpPr>
            <p:cNvPr id="732" name="Google Shape;732;p35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does Legal Say?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is efficiency, not laziness</a:t>
            </a:r>
            <a:endParaRPr/>
          </a:p>
        </p:txBody>
      </p:sp>
      <p:grpSp>
        <p:nvGrpSpPr>
          <p:cNvPr id="740" name="Google Shape;740;p36"/>
          <p:cNvGrpSpPr/>
          <p:nvPr/>
        </p:nvGrpSpPr>
        <p:grpSpPr>
          <a:xfrm>
            <a:off x="709975" y="1562798"/>
            <a:ext cx="1629303" cy="1060802"/>
            <a:chOff x="709975" y="1257998"/>
            <a:chExt cx="1629303" cy="1060802"/>
          </a:xfrm>
        </p:grpSpPr>
        <p:sp>
          <p:nvSpPr>
            <p:cNvPr id="741" name="Google Shape;741;p36"/>
            <p:cNvSpPr txBox="1"/>
            <p:nvPr/>
          </p:nvSpPr>
          <p:spPr>
            <a:xfrm>
              <a:off x="709978" y="1257998"/>
              <a:ext cx="1629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42" name="Google Shape;742;p36"/>
            <p:cNvSpPr txBox="1"/>
            <p:nvPr/>
          </p:nvSpPr>
          <p:spPr>
            <a:xfrm>
              <a:off x="709975" y="1258000"/>
              <a:ext cx="1629300" cy="10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Automated Processes for spinning up forensic VMs</a:t>
              </a:r>
              <a:endParaRPr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743" name="Google Shape;743;p36"/>
          <p:cNvGrpSpPr/>
          <p:nvPr/>
        </p:nvGrpSpPr>
        <p:grpSpPr>
          <a:xfrm>
            <a:off x="719990" y="3435098"/>
            <a:ext cx="1629310" cy="1074902"/>
            <a:chOff x="2740465" y="3435098"/>
            <a:chExt cx="1629310" cy="1074902"/>
          </a:xfrm>
        </p:grpSpPr>
        <p:sp>
          <p:nvSpPr>
            <p:cNvPr id="744" name="Google Shape;744;p36"/>
            <p:cNvSpPr txBox="1"/>
            <p:nvPr/>
          </p:nvSpPr>
          <p:spPr>
            <a:xfrm>
              <a:off x="2740465" y="3435098"/>
              <a:ext cx="1629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45" name="Google Shape;745;p36"/>
            <p:cNvSpPr txBox="1"/>
            <p:nvPr/>
          </p:nvSpPr>
          <p:spPr>
            <a:xfrm>
              <a:off x="2740475" y="3435100"/>
              <a:ext cx="1629300" cy="10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Automated deployment of tooling for analysis</a:t>
              </a:r>
              <a:endParaRPr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746" name="Google Shape;746;p36"/>
          <p:cNvGrpSpPr/>
          <p:nvPr/>
        </p:nvGrpSpPr>
        <p:grpSpPr>
          <a:xfrm>
            <a:off x="6801497" y="1562798"/>
            <a:ext cx="1629303" cy="1074902"/>
            <a:chOff x="4770997" y="1257998"/>
            <a:chExt cx="1629303" cy="1074902"/>
          </a:xfrm>
        </p:grpSpPr>
        <p:sp>
          <p:nvSpPr>
            <p:cNvPr id="747" name="Google Shape;747;p36"/>
            <p:cNvSpPr txBox="1"/>
            <p:nvPr/>
          </p:nvSpPr>
          <p:spPr>
            <a:xfrm>
              <a:off x="4770997" y="1257998"/>
              <a:ext cx="1629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48" name="Google Shape;748;p36"/>
            <p:cNvSpPr txBox="1"/>
            <p:nvPr/>
          </p:nvSpPr>
          <p:spPr>
            <a:xfrm>
              <a:off x="4771000" y="1272100"/>
              <a:ext cx="1629300" cy="10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Integration with ticketing services for statistics</a:t>
              </a:r>
              <a:endParaRPr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749" name="Google Shape;749;p36"/>
          <p:cNvGrpSpPr/>
          <p:nvPr/>
        </p:nvGrpSpPr>
        <p:grpSpPr>
          <a:xfrm>
            <a:off x="6801500" y="3428175"/>
            <a:ext cx="1629303" cy="1081800"/>
            <a:chOff x="6801500" y="3428175"/>
            <a:chExt cx="1629303" cy="1081800"/>
          </a:xfrm>
        </p:grpSpPr>
        <p:sp>
          <p:nvSpPr>
            <p:cNvPr id="750" name="Google Shape;750;p36"/>
            <p:cNvSpPr txBox="1"/>
            <p:nvPr/>
          </p:nvSpPr>
          <p:spPr>
            <a:xfrm>
              <a:off x="6801503" y="3435098"/>
              <a:ext cx="1629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751" name="Google Shape;751;p36"/>
            <p:cNvSpPr txBox="1"/>
            <p:nvPr/>
          </p:nvSpPr>
          <p:spPr>
            <a:xfrm>
              <a:off x="6801500" y="3428175"/>
              <a:ext cx="1629300" cy="10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Self-Service Portals</a:t>
              </a:r>
              <a:endParaRPr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752" name="Google Shape;752;p36"/>
          <p:cNvSpPr/>
          <p:nvPr/>
        </p:nvSpPr>
        <p:spPr>
          <a:xfrm>
            <a:off x="2548188" y="1755472"/>
            <a:ext cx="675600" cy="675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2548188" y="3634747"/>
            <a:ext cx="675600" cy="675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5973488" y="1755472"/>
            <a:ext cx="675600" cy="675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5973488" y="3634747"/>
            <a:ext cx="675600" cy="675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 txBox="1"/>
          <p:nvPr/>
        </p:nvSpPr>
        <p:spPr>
          <a:xfrm>
            <a:off x="3691800" y="2637675"/>
            <a:ext cx="17604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be Lazy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36"/>
          <p:cNvCxnSpPr>
            <a:stCxn id="756" idx="1"/>
            <a:endCxn id="752" idx="6"/>
          </p:cNvCxnSpPr>
          <p:nvPr/>
        </p:nvCxnSpPr>
        <p:spPr>
          <a:xfrm rot="10800000">
            <a:off x="3223800" y="2093325"/>
            <a:ext cx="468000" cy="939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36"/>
          <p:cNvCxnSpPr>
            <a:stCxn id="756" idx="1"/>
            <a:endCxn id="753" idx="6"/>
          </p:cNvCxnSpPr>
          <p:nvPr/>
        </p:nvCxnSpPr>
        <p:spPr>
          <a:xfrm flipH="1">
            <a:off x="3223800" y="3032925"/>
            <a:ext cx="468000" cy="939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36"/>
          <p:cNvCxnSpPr>
            <a:stCxn id="756" idx="3"/>
            <a:endCxn id="754" idx="2"/>
          </p:cNvCxnSpPr>
          <p:nvPr/>
        </p:nvCxnSpPr>
        <p:spPr>
          <a:xfrm flipH="1" rot="10800000">
            <a:off x="5452200" y="2093325"/>
            <a:ext cx="521400" cy="939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36"/>
          <p:cNvCxnSpPr>
            <a:stCxn id="756" idx="3"/>
            <a:endCxn id="755" idx="2"/>
          </p:cNvCxnSpPr>
          <p:nvPr/>
        </p:nvCxnSpPr>
        <p:spPr>
          <a:xfrm>
            <a:off x="5452200" y="3032925"/>
            <a:ext cx="521400" cy="939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1" name="Google Shape;761;p36"/>
          <p:cNvGrpSpPr/>
          <p:nvPr/>
        </p:nvGrpSpPr>
        <p:grpSpPr>
          <a:xfrm>
            <a:off x="6110005" y="1890938"/>
            <a:ext cx="402557" cy="404658"/>
            <a:chOff x="7098912" y="1969392"/>
            <a:chExt cx="359651" cy="361560"/>
          </a:xfrm>
        </p:grpSpPr>
        <p:sp>
          <p:nvSpPr>
            <p:cNvPr id="762" name="Google Shape;762;p36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36"/>
          <p:cNvGrpSpPr/>
          <p:nvPr/>
        </p:nvGrpSpPr>
        <p:grpSpPr>
          <a:xfrm>
            <a:off x="6090082" y="3775943"/>
            <a:ext cx="442421" cy="393188"/>
            <a:chOff x="7929578" y="4284365"/>
            <a:chExt cx="395266" cy="351312"/>
          </a:xfrm>
        </p:grpSpPr>
        <p:sp>
          <p:nvSpPr>
            <p:cNvPr id="776" name="Google Shape;776;p36"/>
            <p:cNvSpPr/>
            <p:nvPr/>
          </p:nvSpPr>
          <p:spPr>
            <a:xfrm>
              <a:off x="7954213" y="4588668"/>
              <a:ext cx="11394" cy="47009"/>
            </a:xfrm>
            <a:custGeom>
              <a:rect b="b" l="l" r="r" t="t"/>
              <a:pathLst>
                <a:path extrusionOk="0" h="1477" w="358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7929578" y="4432522"/>
              <a:ext cx="213372" cy="203155"/>
            </a:xfrm>
            <a:custGeom>
              <a:rect b="b" l="l" r="r" t="t"/>
              <a:pathLst>
                <a:path extrusionOk="0" h="6383" w="6704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8090243" y="4284365"/>
              <a:ext cx="234601" cy="196344"/>
            </a:xfrm>
            <a:custGeom>
              <a:rect b="b" l="l" r="r" t="t"/>
              <a:pathLst>
                <a:path extrusionOk="0" h="6169" w="7371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8145591" y="4309382"/>
              <a:ext cx="136063" cy="135299"/>
            </a:xfrm>
            <a:custGeom>
              <a:rect b="b" l="l" r="r" t="t"/>
              <a:pathLst>
                <a:path extrusionOk="0" h="4251" w="4275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0" name="Google Shape;7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88" y="1879048"/>
            <a:ext cx="442426" cy="44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575" y="3615626"/>
            <a:ext cx="629375" cy="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Infrastructure</a:t>
            </a:r>
            <a:endParaRPr/>
          </a:p>
        </p:txBody>
      </p:sp>
      <p:sp>
        <p:nvSpPr>
          <p:cNvPr id="787" name="Google Shape;78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Individual boxes won’t cut it when an organization gets too large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Both Space and Monetary problems make this unviable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Moving to Virtualization is key in order to sustain growth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4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vSphere, OpenShift, Proxmox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vSphere assuming Broadcom doesn’t eat it alive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Cloud hosted options are possible if your pockets are deep enough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819A"/>
              </a:buClr>
              <a:buSzPts val="1600"/>
              <a:buFont typeface="Questrial"/>
              <a:buChar char="▪"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Move to VMWare Horizon or similar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793" name="Google Shape;793;p38"/>
          <p:cNvSpPr txBox="1"/>
          <p:nvPr>
            <p:ph idx="1" type="body"/>
          </p:nvPr>
        </p:nvSpPr>
        <p:spPr>
          <a:xfrm>
            <a:off x="823850" y="2643124"/>
            <a:ext cx="4776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Twitter: @Turb0Yoda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Mastodon: Turb0Yoda@haunted.computer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Blog: turb0yoda.com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 don’t have a SoundCloud but I assure you my mixtape is fire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to keep on your Nightstand</a:t>
            </a:r>
            <a:endParaRPr/>
          </a:p>
        </p:txBody>
      </p:sp>
      <p:pic>
        <p:nvPicPr>
          <p:cNvPr id="185" name="Google Shape;1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50" y="977078"/>
            <a:ext cx="3193848" cy="39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598" y="1476978"/>
            <a:ext cx="23812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I will not talk about in this talk</a:t>
            </a:r>
            <a:endParaRPr/>
          </a:p>
        </p:txBody>
      </p:sp>
      <p:grpSp>
        <p:nvGrpSpPr>
          <p:cNvPr id="192" name="Google Shape;192;p17"/>
          <p:cNvGrpSpPr/>
          <p:nvPr/>
        </p:nvGrpSpPr>
        <p:grpSpPr>
          <a:xfrm>
            <a:off x="4183312" y="1017676"/>
            <a:ext cx="777228" cy="777228"/>
            <a:chOff x="2832850" y="3719925"/>
            <a:chExt cx="868800" cy="868800"/>
          </a:xfrm>
        </p:grpSpPr>
        <p:sp>
          <p:nvSpPr>
            <p:cNvPr id="193" name="Google Shape;193;p17"/>
            <p:cNvSpPr/>
            <p:nvPr/>
          </p:nvSpPr>
          <p:spPr>
            <a:xfrm>
              <a:off x="2832850" y="3719925"/>
              <a:ext cx="868800" cy="86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879050" y="3766125"/>
              <a:ext cx="777300" cy="7773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7"/>
          <p:cNvGrpSpPr/>
          <p:nvPr/>
        </p:nvGrpSpPr>
        <p:grpSpPr>
          <a:xfrm>
            <a:off x="4183162" y="2056276"/>
            <a:ext cx="777228" cy="777228"/>
            <a:chOff x="2832850" y="3719925"/>
            <a:chExt cx="868800" cy="868800"/>
          </a:xfrm>
        </p:grpSpPr>
        <p:sp>
          <p:nvSpPr>
            <p:cNvPr id="196" name="Google Shape;196;p17"/>
            <p:cNvSpPr/>
            <p:nvPr/>
          </p:nvSpPr>
          <p:spPr>
            <a:xfrm>
              <a:off x="2832850" y="3719925"/>
              <a:ext cx="868800" cy="86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879050" y="3766125"/>
              <a:ext cx="777300" cy="7773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183312" y="3094876"/>
            <a:ext cx="777228" cy="777228"/>
            <a:chOff x="2832850" y="3719925"/>
            <a:chExt cx="868800" cy="868800"/>
          </a:xfrm>
        </p:grpSpPr>
        <p:sp>
          <p:nvSpPr>
            <p:cNvPr id="199" name="Google Shape;199;p17"/>
            <p:cNvSpPr/>
            <p:nvPr/>
          </p:nvSpPr>
          <p:spPr>
            <a:xfrm>
              <a:off x="2832850" y="3719925"/>
              <a:ext cx="868800" cy="86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2879050" y="3766125"/>
              <a:ext cx="777300" cy="7773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7"/>
          <p:cNvSpPr txBox="1"/>
          <p:nvPr/>
        </p:nvSpPr>
        <p:spPr>
          <a:xfrm>
            <a:off x="5262600" y="1221640"/>
            <a:ext cx="19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Varies from org to org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1520400" y="1052290"/>
            <a:ext cx="23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OVERALL </a:t>
            </a:r>
            <a:endParaRPr sz="17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PROJECT BUDGET</a:t>
            </a:r>
            <a:endParaRPr b="1" sz="17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1520400" y="2090875"/>
            <a:ext cx="23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COMPANY </a:t>
            </a:r>
            <a:endParaRPr sz="17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POLITICS &amp; POLICIES</a:t>
            </a:r>
            <a:endParaRPr b="1" sz="17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1520400" y="3133700"/>
            <a:ext cx="23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CONSTRUCTION </a:t>
            </a:r>
            <a:r>
              <a:rPr lang="en" sz="1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SPECIFICS</a:t>
            </a:r>
            <a:endParaRPr sz="1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5262600" y="2047825"/>
            <a:ext cx="2514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 can’t legally say you should bribe and embezzle your way towards a shiny lab but…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5262600" y="3202000"/>
            <a:ext cx="251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Management and organization of the buildout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07" name="Google Shape;207;p17"/>
          <p:cNvGrpSpPr/>
          <p:nvPr/>
        </p:nvGrpSpPr>
        <p:grpSpPr>
          <a:xfrm>
            <a:off x="4183386" y="4133476"/>
            <a:ext cx="777228" cy="777228"/>
            <a:chOff x="2832850" y="3719925"/>
            <a:chExt cx="868800" cy="868800"/>
          </a:xfrm>
        </p:grpSpPr>
        <p:sp>
          <p:nvSpPr>
            <p:cNvPr id="208" name="Google Shape;208;p17"/>
            <p:cNvSpPr/>
            <p:nvPr/>
          </p:nvSpPr>
          <p:spPr>
            <a:xfrm>
              <a:off x="2832850" y="3719925"/>
              <a:ext cx="868800" cy="86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879050" y="3766125"/>
              <a:ext cx="777300" cy="7773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7"/>
          <p:cNvSpPr txBox="1"/>
          <p:nvPr/>
        </p:nvSpPr>
        <p:spPr>
          <a:xfrm>
            <a:off x="1520400" y="4176525"/>
            <a:ext cx="23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EVIDENCE </a:t>
            </a:r>
            <a:r>
              <a:rPr lang="en" sz="17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HANDLING</a:t>
            </a:r>
            <a:endParaRPr sz="17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5262600" y="4345875"/>
            <a:ext cx="25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CoC, Red Tape, etc.</a:t>
            </a:r>
            <a:endParaRPr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7215" l="0" r="0" t="19535"/>
          <a:stretch/>
        </p:blipFill>
        <p:spPr>
          <a:xfrm>
            <a:off x="4274100" y="1115448"/>
            <a:ext cx="595500" cy="58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b="0" l="0" r="12288" t="0"/>
          <a:stretch/>
        </p:blipFill>
        <p:spPr>
          <a:xfrm>
            <a:off x="4274100" y="2154038"/>
            <a:ext cx="595500" cy="58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5">
            <a:alphaModFix/>
          </a:blip>
          <a:srcRect b="27080" l="11183" r="30720" t="27075"/>
          <a:stretch/>
        </p:blipFill>
        <p:spPr>
          <a:xfrm>
            <a:off x="4274025" y="3192650"/>
            <a:ext cx="595500" cy="58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100" y="4224340"/>
            <a:ext cx="595500" cy="59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Vague Evolution of the Forensics Laboratory</a:t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172391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22" name="Google Shape;222;p18"/>
          <p:cNvGrpSpPr/>
          <p:nvPr/>
        </p:nvGrpSpPr>
        <p:grpSpPr>
          <a:xfrm>
            <a:off x="369672" y="1960450"/>
            <a:ext cx="1578303" cy="1897975"/>
            <a:chOff x="369672" y="1960450"/>
            <a:chExt cx="1578303" cy="1897975"/>
          </a:xfrm>
        </p:grpSpPr>
        <p:sp>
          <p:nvSpPr>
            <p:cNvPr id="223" name="Google Shape;223;p18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94042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sz="8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5" name="Google Shape;225;p18"/>
            <p:cNvSpPr txBox="1"/>
            <p:nvPr/>
          </p:nvSpPr>
          <p:spPr>
            <a:xfrm>
              <a:off x="369675" y="26642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A Clean Area for Evidence</a:t>
              </a:r>
              <a:endParaRPr b="1" sz="10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369672" y="3121025"/>
              <a:ext cx="1578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Standardized way to look at evidence without bias to determine how the crime/event </a:t>
              </a:r>
              <a:r>
                <a:rPr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occurred</a:t>
              </a:r>
              <a:r>
                <a:rPr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.</a:t>
              </a:r>
              <a:endParaRPr sz="8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2114712" y="1960450"/>
            <a:ext cx="1537206" cy="1897975"/>
            <a:chOff x="2114712" y="1960450"/>
            <a:chExt cx="1537206" cy="1897975"/>
          </a:xfrm>
        </p:grpSpPr>
        <p:sp>
          <p:nvSpPr>
            <p:cNvPr id="228" name="Google Shape;228;p18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29" name="Google Shape;229;p18"/>
            <p:cNvSpPr txBox="1"/>
            <p:nvPr/>
          </p:nvSpPr>
          <p:spPr>
            <a:xfrm>
              <a:off x="2114712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Initially for Biological Investigations</a:t>
              </a:r>
              <a:endParaRPr b="1" sz="10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0" name="Google Shape;230;p18"/>
            <p:cNvSpPr txBox="1"/>
            <p:nvPr/>
          </p:nvSpPr>
          <p:spPr>
            <a:xfrm>
              <a:off x="2114718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Murder and other not-so-fun things</a:t>
              </a:r>
              <a:endParaRPr sz="8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1" name="Google Shape;231;p18"/>
            <p:cNvSpPr txBox="1"/>
            <p:nvPr/>
          </p:nvSpPr>
          <p:spPr>
            <a:xfrm>
              <a:off x="2664918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sz="8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32" name="Google Shape;232;p18"/>
          <p:cNvGrpSpPr/>
          <p:nvPr/>
        </p:nvGrpSpPr>
        <p:grpSpPr>
          <a:xfrm>
            <a:off x="3818650" y="1960450"/>
            <a:ext cx="1537202" cy="1897973"/>
            <a:chOff x="3818650" y="1960450"/>
            <a:chExt cx="1537202" cy="1897973"/>
          </a:xfrm>
        </p:grpSpPr>
        <p:sp>
          <p:nvSpPr>
            <p:cNvPr id="233" name="Google Shape;233;p18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4" name="Google Shape;234;p18"/>
            <p:cNvSpPr txBox="1"/>
            <p:nvPr/>
          </p:nvSpPr>
          <p:spPr>
            <a:xfrm>
              <a:off x="3818650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Eventually the Digital Era Arrived</a:t>
              </a:r>
              <a:endParaRPr b="1" sz="10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5" name="Google Shape;235;p18"/>
            <p:cNvSpPr txBox="1"/>
            <p:nvPr/>
          </p:nvSpPr>
          <p:spPr>
            <a:xfrm>
              <a:off x="3818652" y="3121023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Able to track people with fingerprint records, DNA, etc</a:t>
              </a:r>
              <a:endParaRPr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436885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1"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5527887" y="1960450"/>
            <a:ext cx="1537203" cy="1897975"/>
            <a:chOff x="5527887" y="1960450"/>
            <a:chExt cx="1537203" cy="1897975"/>
          </a:xfrm>
        </p:grpSpPr>
        <p:sp>
          <p:nvSpPr>
            <p:cNvPr id="238" name="Google Shape;238;p1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Digital Items in Evidence</a:t>
              </a:r>
              <a:endParaRPr b="1" sz="10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0" name="Google Shape;240;p18"/>
            <p:cNvSpPr txBox="1"/>
            <p:nvPr/>
          </p:nvSpPr>
          <p:spPr>
            <a:xfrm>
              <a:off x="5527890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Need to examine phones, laptops, etc</a:t>
              </a:r>
              <a:endParaRPr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1" name="Google Shape;241;p18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42" name="Google Shape;242;p18"/>
          <p:cNvGrpSpPr/>
          <p:nvPr/>
        </p:nvGrpSpPr>
        <p:grpSpPr>
          <a:xfrm>
            <a:off x="7237137" y="1960450"/>
            <a:ext cx="1537206" cy="1897975"/>
            <a:chOff x="7237137" y="1960450"/>
            <a:chExt cx="1537206" cy="1897975"/>
          </a:xfrm>
        </p:grpSpPr>
        <p:sp>
          <p:nvSpPr>
            <p:cNvPr id="243" name="Google Shape;243;p18"/>
            <p:cNvSpPr/>
            <p:nvPr/>
          </p:nvSpPr>
          <p:spPr>
            <a:xfrm>
              <a:off x="7708593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4" name="Google Shape;244;p18"/>
            <p:cNvSpPr txBox="1"/>
            <p:nvPr/>
          </p:nvSpPr>
          <p:spPr>
            <a:xfrm>
              <a:off x="723713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rmAutofit fontScale="85000" lnSpcReduction="20000"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Broadly speaking, there are now two kinds of labs</a:t>
              </a:r>
              <a:endParaRPr b="1" sz="10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5" name="Google Shape;245;p18"/>
            <p:cNvSpPr txBox="1"/>
            <p:nvPr/>
          </p:nvSpPr>
          <p:spPr>
            <a:xfrm>
              <a:off x="7237143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Traditional(Biological) vs Digital</a:t>
              </a:r>
              <a:endParaRPr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>
              <a:off x="7787343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1" sz="800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47" name="Google Shape;247;p18"/>
          <p:cNvSpPr/>
          <p:nvPr/>
        </p:nvSpPr>
        <p:spPr>
          <a:xfrm>
            <a:off x="343813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518408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685396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 Serious?</a:t>
            </a:r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1523338" y="1088175"/>
            <a:ext cx="2486829" cy="3711155"/>
            <a:chOff x="1118224" y="283725"/>
            <a:chExt cx="2090826" cy="4076400"/>
          </a:xfrm>
        </p:grpSpPr>
        <p:sp>
          <p:nvSpPr>
            <p:cNvPr id="256" name="Google Shape;256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233923" y="1225079"/>
              <a:ext cx="1815000" cy="13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3"/>
                  </a:solidFill>
                  <a:latin typeface="Questrial"/>
                  <a:ea typeface="Questrial"/>
                  <a:cs typeface="Questrial"/>
                  <a:sym typeface="Questrial"/>
                </a:rPr>
                <a:t>Once evidence is altered, it is no longer admissible in court.</a:t>
              </a:r>
              <a:endParaRPr sz="16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118308" y="30887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estrial"/>
                <a:buChar char="●"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The outcome of the entire case can be changed.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5162450" y="1088175"/>
            <a:ext cx="2486829" cy="3711155"/>
            <a:chOff x="1118224" y="283725"/>
            <a:chExt cx="2090826" cy="4076400"/>
          </a:xfrm>
        </p:grpSpPr>
        <p:sp>
          <p:nvSpPr>
            <p:cNvPr id="262" name="Google Shape;262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1233933" y="1225080"/>
              <a:ext cx="18150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D7E74"/>
                  </a:solidFill>
                  <a:latin typeface="Questrial"/>
                  <a:ea typeface="Questrial"/>
                  <a:cs typeface="Questrial"/>
                  <a:sym typeface="Questrial"/>
                </a:rPr>
                <a:t>Due to many legal and historical matters, evidence can’t be altered in IR engagements or E-Disco.</a:t>
              </a:r>
              <a:endParaRPr sz="1600">
                <a:solidFill>
                  <a:srgbClr val="1D7E74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1118308" y="30887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estrial"/>
                <a:buChar char="●"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Now, rather than a court case, it is still a (major) internal matter.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estrial"/>
                <a:buChar char="●"/>
              </a:pPr>
              <a:r>
                <a:rPr lang="en" sz="12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The story needs to remain the same.</a:t>
              </a:r>
              <a:endParaRPr sz="12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pic>
        <p:nvPicPr>
          <p:cNvPr id="267" name="Google Shape;2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75" y="1276600"/>
            <a:ext cx="1403400" cy="10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Kinds of Workflows</a:t>
            </a:r>
            <a:endParaRPr/>
          </a:p>
        </p:txBody>
      </p:sp>
      <p:sp>
        <p:nvSpPr>
          <p:cNvPr id="273" name="Google Shape;273;p20"/>
          <p:cNvSpPr txBox="1"/>
          <p:nvPr>
            <p:ph idx="4294967295" type="body"/>
          </p:nvPr>
        </p:nvSpPr>
        <p:spPr>
          <a:xfrm>
            <a:off x="1173438" y="2022493"/>
            <a:ext cx="2743200" cy="1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Dozens of TBs of Data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Workflows are much slower and require much more resources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4953000" y="1518900"/>
            <a:ext cx="3291900" cy="343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INCIDENT RESPONSE</a:t>
            </a:r>
            <a:endParaRPr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5" name="Google Shape;275;p20"/>
          <p:cNvSpPr/>
          <p:nvPr/>
        </p:nvSpPr>
        <p:spPr>
          <a:xfrm flipH="1">
            <a:off x="898200" y="1518888"/>
            <a:ext cx="3292800" cy="343500"/>
          </a:xfrm>
          <a:prstGeom prst="homePlate">
            <a:avLst>
              <a:gd fmla="val 50000" name="adj"/>
            </a:avLst>
          </a:prstGeom>
          <a:solidFill>
            <a:srgbClr val="2E8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E-DISCO</a:t>
            </a:r>
            <a:endParaRPr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4046250" y="1164900"/>
            <a:ext cx="1051500" cy="10515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 txBox="1"/>
          <p:nvPr>
            <p:ph idx="4294967295" type="body"/>
          </p:nvPr>
        </p:nvSpPr>
        <p:spPr>
          <a:xfrm>
            <a:off x="5227350" y="2022502"/>
            <a:ext cx="27432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Focused on pockets of data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Workflows need to be extremely fast and efficient for timely results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ESP in the middle of an engagement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 b="3727" l="0" r="0" t="4233"/>
          <a:stretch/>
        </p:blipFill>
        <p:spPr>
          <a:xfrm>
            <a:off x="4166550" y="1273050"/>
            <a:ext cx="810900" cy="83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 for a Forensics Lab</a:t>
            </a:r>
            <a:endParaRPr/>
          </a:p>
        </p:txBody>
      </p:sp>
      <p:grpSp>
        <p:nvGrpSpPr>
          <p:cNvPr id="284" name="Google Shape;284;p21"/>
          <p:cNvGrpSpPr/>
          <p:nvPr/>
        </p:nvGrpSpPr>
        <p:grpSpPr>
          <a:xfrm>
            <a:off x="3030004" y="1511014"/>
            <a:ext cx="3134987" cy="3134987"/>
            <a:chOff x="2902488" y="902232"/>
            <a:chExt cx="3339000" cy="3339000"/>
          </a:xfrm>
        </p:grpSpPr>
        <p:sp>
          <p:nvSpPr>
            <p:cNvPr id="285" name="Google Shape;285;p2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1"/>
          <p:cNvSpPr/>
          <p:nvPr/>
        </p:nvSpPr>
        <p:spPr>
          <a:xfrm>
            <a:off x="3745023" y="2226033"/>
            <a:ext cx="1704900" cy="1704900"/>
          </a:xfrm>
          <a:prstGeom prst="ellipse">
            <a:avLst/>
          </a:prstGeom>
          <a:solidFill>
            <a:srgbClr val="1B786E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1"/>
          <p:cNvGrpSpPr/>
          <p:nvPr/>
        </p:nvGrpSpPr>
        <p:grpSpPr>
          <a:xfrm>
            <a:off x="4070202" y="1059196"/>
            <a:ext cx="1003309" cy="1003309"/>
            <a:chOff x="2859873" y="853971"/>
            <a:chExt cx="1068600" cy="1068600"/>
          </a:xfrm>
        </p:grpSpPr>
        <p:sp>
          <p:nvSpPr>
            <p:cNvPr id="289" name="Google Shape;289;p2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Physical Location</a:t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91" name="Google Shape;291;p21"/>
          <p:cNvGrpSpPr/>
          <p:nvPr/>
        </p:nvGrpSpPr>
        <p:grpSpPr>
          <a:xfrm>
            <a:off x="3072026" y="3829292"/>
            <a:ext cx="1003309" cy="1003309"/>
            <a:chOff x="5214448" y="3234278"/>
            <a:chExt cx="1068600" cy="1068600"/>
          </a:xfrm>
        </p:grpSpPr>
        <p:sp>
          <p:nvSpPr>
            <p:cNvPr id="292" name="Google Shape;292;p2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25" spcFirstLastPara="1" rIns="91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Automation &amp; Virtualization</a:t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2548500" y="2185064"/>
            <a:ext cx="1003309" cy="1003309"/>
            <a:chOff x="5214448" y="3234278"/>
            <a:chExt cx="1068600" cy="1068600"/>
          </a:xfrm>
        </p:grpSpPr>
        <p:sp>
          <p:nvSpPr>
            <p:cNvPr id="295" name="Google Shape;295;p2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96" name="Google Shape;296;p21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Compliance</a:t>
              </a: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 Requirements</a:t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5592194" y="2185064"/>
            <a:ext cx="1003309" cy="1003309"/>
            <a:chOff x="5214448" y="3234278"/>
            <a:chExt cx="1068600" cy="1068600"/>
          </a:xfrm>
        </p:grpSpPr>
        <p:sp>
          <p:nvSpPr>
            <p:cNvPr id="298" name="Google Shape;298;p2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25" spcFirstLastPara="1" rIns="91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Security Measures</a:t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00" name="Google Shape;300;p21"/>
          <p:cNvGrpSpPr/>
          <p:nvPr/>
        </p:nvGrpSpPr>
        <p:grpSpPr>
          <a:xfrm>
            <a:off x="5074121" y="3829292"/>
            <a:ext cx="1003309" cy="1003309"/>
            <a:chOff x="2859873" y="853971"/>
            <a:chExt cx="1068600" cy="1068600"/>
          </a:xfrm>
        </p:grpSpPr>
        <p:sp>
          <p:nvSpPr>
            <p:cNvPr id="301" name="Google Shape;301;p2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2" name="Google Shape;302;p2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25" spcFirstLastPara="1" rIns="912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Workstation &amp; Gear</a:t>
              </a:r>
              <a:endParaRPr sz="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03" name="Google Shape;303;p21"/>
          <p:cNvSpPr txBox="1"/>
          <p:nvPr/>
        </p:nvSpPr>
        <p:spPr>
          <a:xfrm>
            <a:off x="5073500" y="1216125"/>
            <a:ext cx="339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 needs to go somewhere doesn’t it?</a:t>
            </a:r>
            <a:endParaRPr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6649475" y="2509725"/>
            <a:ext cx="174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Fort Knox without the gold</a:t>
            </a:r>
            <a:endParaRPr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6165000" y="4153950"/>
            <a:ext cx="174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r/hardware’s wet dream</a:t>
            </a:r>
            <a:endParaRPr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1202700" y="4153950"/>
            <a:ext cx="174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Look Ma, it’s in the cloud!</a:t>
            </a:r>
            <a:endParaRPr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675500" y="2509725"/>
            <a:ext cx="174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I’m so sorry to have to talkabout this </a:t>
            </a:r>
            <a:endParaRPr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 b="0" l="26047" r="18236" t="0"/>
          <a:stretch/>
        </p:blipFill>
        <p:spPr>
          <a:xfrm>
            <a:off x="3891600" y="2350475"/>
            <a:ext cx="1442100" cy="1455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1213010" y="4112826"/>
            <a:ext cx="7123355" cy="689060"/>
            <a:chOff x="1593000" y="2322568"/>
            <a:chExt cx="5957975" cy="643500"/>
          </a:xfrm>
        </p:grpSpPr>
        <p:sp>
          <p:nvSpPr>
            <p:cNvPr id="315" name="Google Shape;315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Preferred Optionals</a:t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05</a:t>
              </a:r>
              <a:endParaRPr sz="2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Multiple ISPs for Failover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Relatively safe from Natural Disasters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Good Food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22" name="Google Shape;322;p22"/>
          <p:cNvGrpSpPr/>
          <p:nvPr/>
        </p:nvGrpSpPr>
        <p:grpSpPr>
          <a:xfrm>
            <a:off x="1213010" y="3411565"/>
            <a:ext cx="7123355" cy="689060"/>
            <a:chOff x="1593000" y="2322568"/>
            <a:chExt cx="5957975" cy="643500"/>
          </a:xfrm>
        </p:grpSpPr>
        <p:sp>
          <p:nvSpPr>
            <p:cNvPr id="323" name="Google Shape;323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Close to Emergency Services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04</a:t>
              </a:r>
              <a:endParaRPr sz="2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Not just Fire Departments for electrical fires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Doing the Heimlich Maneuver in the middle of a lab is not fun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213010" y="2710276"/>
            <a:ext cx="7123355" cy="689060"/>
            <a:chOff x="1593000" y="2322568"/>
            <a:chExt cx="5957975" cy="643500"/>
          </a:xfrm>
        </p:grpSpPr>
        <p:sp>
          <p:nvSpPr>
            <p:cNvPr id="331" name="Google Shape;331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Room for all needed equipment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03</a:t>
              </a:r>
              <a:endParaRPr sz="2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This will vary based on how big of a shop you are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This also includes all supporting equipment needed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Leave space for people as well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38" name="Google Shape;338;p22"/>
          <p:cNvGrpSpPr/>
          <p:nvPr/>
        </p:nvGrpSpPr>
        <p:grpSpPr>
          <a:xfrm>
            <a:off x="1213010" y="2009024"/>
            <a:ext cx="7123355" cy="689060"/>
            <a:chOff x="1593000" y="2322568"/>
            <a:chExt cx="5957975" cy="643500"/>
          </a:xfrm>
        </p:grpSpPr>
        <p:sp>
          <p:nvSpPr>
            <p:cNvPr id="339" name="Google Shape;339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Single Room or Multiple Rooms?</a:t>
              </a:r>
              <a:endPara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02</a:t>
              </a:r>
              <a:endParaRPr sz="2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This is primarily a resource availability choice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More rooms allow for greater compartmentalization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One Room allows great cost savings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46" name="Google Shape;346;p22"/>
          <p:cNvGrpSpPr/>
          <p:nvPr/>
        </p:nvGrpSpPr>
        <p:grpSpPr>
          <a:xfrm>
            <a:off x="1213010" y="1307755"/>
            <a:ext cx="7123355" cy="689060"/>
            <a:chOff x="1593000" y="2322568"/>
            <a:chExt cx="5957975" cy="643500"/>
          </a:xfrm>
        </p:grpSpPr>
        <p:sp>
          <p:nvSpPr>
            <p:cNvPr id="347" name="Google Shape;347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The Actual Office Space</a:t>
              </a:r>
              <a:endParaRPr sz="1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01</a:t>
              </a:r>
              <a:endParaRPr sz="2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Close to either primary clientele or bulk of workforce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900"/>
                <a:buFont typeface="Questrial"/>
                <a:buChar char="●"/>
              </a:pP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Preferably an </a:t>
              </a: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Inconspicuous</a:t>
              </a:r>
              <a:r>
                <a:rPr lang="en" sz="900">
                  <a:solidFill>
                    <a:srgbClr val="0C58D3"/>
                  </a:solidFill>
                  <a:latin typeface="Questrial"/>
                  <a:ea typeface="Questrial"/>
                  <a:cs typeface="Questrial"/>
                  <a:sym typeface="Questrial"/>
                </a:rPr>
                <a:t>/out of the way location</a:t>
              </a:r>
              <a:endParaRPr sz="900">
                <a:solidFill>
                  <a:srgbClr val="0C58D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